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8"/>
  </p:notesMasterIdLst>
  <p:handoutMasterIdLst>
    <p:handoutMasterId r:id="rId59"/>
  </p:handoutMasterIdLst>
  <p:sldIdLst>
    <p:sldId id="303" r:id="rId5"/>
    <p:sldId id="305" r:id="rId6"/>
    <p:sldId id="306" r:id="rId7"/>
    <p:sldId id="307" r:id="rId8"/>
    <p:sldId id="308" r:id="rId9"/>
    <p:sldId id="350" r:id="rId10"/>
    <p:sldId id="351" r:id="rId11"/>
    <p:sldId id="352" r:id="rId12"/>
    <p:sldId id="353" r:id="rId13"/>
    <p:sldId id="325" r:id="rId14"/>
    <p:sldId id="354" r:id="rId15"/>
    <p:sldId id="355" r:id="rId16"/>
    <p:sldId id="356" r:id="rId17"/>
    <p:sldId id="357" r:id="rId18"/>
    <p:sldId id="358" r:id="rId19"/>
    <p:sldId id="326" r:id="rId20"/>
    <p:sldId id="327" r:id="rId21"/>
    <p:sldId id="340" r:id="rId22"/>
    <p:sldId id="343" r:id="rId23"/>
    <p:sldId id="331" r:id="rId24"/>
    <p:sldId id="347" r:id="rId25"/>
    <p:sldId id="332" r:id="rId26"/>
    <p:sldId id="379" r:id="rId27"/>
    <p:sldId id="349" r:id="rId28"/>
    <p:sldId id="328" r:id="rId29"/>
    <p:sldId id="329" r:id="rId30"/>
    <p:sldId id="362" r:id="rId31"/>
    <p:sldId id="363" r:id="rId32"/>
    <p:sldId id="333" r:id="rId33"/>
    <p:sldId id="334" r:id="rId34"/>
    <p:sldId id="341" r:id="rId35"/>
    <p:sldId id="335" r:id="rId36"/>
    <p:sldId id="336" r:id="rId37"/>
    <p:sldId id="337" r:id="rId38"/>
    <p:sldId id="364" r:id="rId39"/>
    <p:sldId id="338" r:id="rId40"/>
    <p:sldId id="339" r:id="rId41"/>
    <p:sldId id="365" r:id="rId42"/>
    <p:sldId id="366" r:id="rId43"/>
    <p:sldId id="342" r:id="rId44"/>
    <p:sldId id="344"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C8F5"/>
    <a:srgbClr val="FFFFFF"/>
    <a:srgbClr val="B4E1D6"/>
    <a:srgbClr val="AFABAB"/>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84" y="300"/>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iete\Documents\Naslagwerken\Opleiding\Howest_HVAC\Verbrandingswaarde_brandstoffen.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l-BE"/>
              <a:t>Temperatuur in functie</a:t>
            </a:r>
            <a:r>
              <a:rPr lang="nl-BE" baseline="0"/>
              <a:t> van toegevoegde warmte</a:t>
            </a:r>
            <a:endParaRPr lang="nl-BE"/>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l-BE"/>
        </a:p>
      </c:txPr>
    </c:title>
    <c:autoTitleDeleted val="0"/>
    <c:plotArea>
      <c:layout/>
      <c:scatterChart>
        <c:scatterStyle val="lineMarker"/>
        <c:varyColors val="0"/>
        <c:ser>
          <c:idx val="0"/>
          <c:order val="0"/>
          <c:spPr>
            <a:ln w="19050" cap="rnd">
              <a:solidFill>
                <a:srgbClr val="FF0000"/>
              </a:solidFill>
              <a:round/>
            </a:ln>
            <a:effectLst/>
          </c:spPr>
          <c:marker>
            <c:symbol val="none"/>
          </c:marker>
          <c:dPt>
            <c:idx val="5"/>
            <c:marker>
              <c:symbol val="none"/>
            </c:marker>
            <c:bubble3D val="0"/>
            <c:extLst>
              <c:ext xmlns:c16="http://schemas.microsoft.com/office/drawing/2014/chart" uri="{C3380CC4-5D6E-409C-BE32-E72D297353CC}">
                <c16:uniqueId val="{00000000-91B4-4985-942B-CB1BC8B3380C}"/>
              </c:ext>
            </c:extLst>
          </c:dPt>
          <c:xVal>
            <c:numRef>
              <c:f>Blad2!$C$3:$C$8</c:f>
              <c:numCache>
                <c:formatCode>General</c:formatCode>
                <c:ptCount val="6"/>
                <c:pt idx="0">
                  <c:v>0</c:v>
                </c:pt>
                <c:pt idx="1">
                  <c:v>20</c:v>
                </c:pt>
                <c:pt idx="2">
                  <c:v>100</c:v>
                </c:pt>
                <c:pt idx="3">
                  <c:v>200</c:v>
                </c:pt>
                <c:pt idx="4">
                  <c:v>740</c:v>
                </c:pt>
                <c:pt idx="5">
                  <c:v>800</c:v>
                </c:pt>
              </c:numCache>
            </c:numRef>
          </c:xVal>
          <c:yVal>
            <c:numRef>
              <c:f>Blad2!$D$3:$D$8</c:f>
              <c:numCache>
                <c:formatCode>General</c:formatCode>
                <c:ptCount val="6"/>
                <c:pt idx="0">
                  <c:v>-40</c:v>
                </c:pt>
                <c:pt idx="1">
                  <c:v>0</c:v>
                </c:pt>
                <c:pt idx="2">
                  <c:v>0</c:v>
                </c:pt>
                <c:pt idx="3">
                  <c:v>100</c:v>
                </c:pt>
                <c:pt idx="4">
                  <c:v>100</c:v>
                </c:pt>
                <c:pt idx="5">
                  <c:v>180</c:v>
                </c:pt>
              </c:numCache>
            </c:numRef>
          </c:yVal>
          <c:smooth val="0"/>
          <c:extLst>
            <c:ext xmlns:c16="http://schemas.microsoft.com/office/drawing/2014/chart" uri="{C3380CC4-5D6E-409C-BE32-E72D297353CC}">
              <c16:uniqueId val="{00000001-91B4-4985-942B-CB1BC8B3380C}"/>
            </c:ext>
          </c:extLst>
        </c:ser>
        <c:dLbls>
          <c:showLegendKey val="0"/>
          <c:showVal val="0"/>
          <c:showCatName val="0"/>
          <c:showSerName val="0"/>
          <c:showPercent val="0"/>
          <c:showBubbleSize val="0"/>
        </c:dLbls>
        <c:axId val="714137488"/>
        <c:axId val="714144688"/>
      </c:scatterChart>
      <c:valAx>
        <c:axId val="714137488"/>
        <c:scaling>
          <c:orientation val="minMax"/>
          <c:max val="8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nl-BE"/>
                  <a:t>Toegevoerde</a:t>
                </a:r>
                <a:r>
                  <a:rPr lang="nl-BE" baseline="0"/>
                  <a:t> warmte [kcal]</a:t>
                </a:r>
                <a:endParaRPr lang="nl-BE"/>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nl-B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714144688"/>
        <c:crossesAt val="-40"/>
        <c:crossBetween val="midCat"/>
      </c:valAx>
      <c:valAx>
        <c:axId val="714144688"/>
        <c:scaling>
          <c:orientation val="minMax"/>
          <c:min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nl-BE"/>
                  <a:t>Temperatuur [°C]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nl-BE"/>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l-BE"/>
          </a:p>
        </c:txPr>
        <c:crossAx val="714137488"/>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a:pPr>
      <a:endParaRPr lang="nl-B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0.09028</cdr:x>
      <cdr:y>0.7676</cdr:y>
    </cdr:from>
    <cdr:to>
      <cdr:x>0.09028</cdr:x>
      <cdr:y>0.90969</cdr:y>
    </cdr:to>
    <cdr:cxnSp macro="">
      <cdr:nvCxnSpPr>
        <cdr:cNvPr id="3" name="Rechte verbindingslijn 2">
          <a:extLst xmlns:a="http://schemas.openxmlformats.org/drawingml/2006/main">
            <a:ext uri="{FF2B5EF4-FFF2-40B4-BE49-F238E27FC236}">
              <a16:creationId xmlns:a16="http://schemas.microsoft.com/office/drawing/2014/main" id="{D4B20DFF-7B8A-BF23-C1D8-B9D012D99931}"/>
            </a:ext>
          </a:extLst>
        </cdr:cNvPr>
        <cdr:cNvCxnSpPr/>
      </cdr:nvCxnSpPr>
      <cdr:spPr>
        <a:xfrm xmlns:a="http://schemas.openxmlformats.org/drawingml/2006/main">
          <a:off x="839492" y="4665636"/>
          <a:ext cx="0" cy="863707"/>
        </a:xfrm>
        <a:prstGeom xmlns:a="http://schemas.openxmlformats.org/drawingml/2006/main" prst="line">
          <a:avLst/>
        </a:prstGeom>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0.18168</cdr:x>
      <cdr:y>0.76799</cdr:y>
    </cdr:from>
    <cdr:to>
      <cdr:x>0.18168</cdr:x>
      <cdr:y>0.91008</cdr:y>
    </cdr:to>
    <cdr:cxnSp macro="">
      <cdr:nvCxnSpPr>
        <cdr:cNvPr id="5" name="Rechte verbindingslijn 4">
          <a:extLst xmlns:a="http://schemas.openxmlformats.org/drawingml/2006/main">
            <a:ext uri="{FF2B5EF4-FFF2-40B4-BE49-F238E27FC236}">
              <a16:creationId xmlns:a16="http://schemas.microsoft.com/office/drawing/2014/main" id="{8E78FD35-9056-835B-1171-A0CC4A31AB25}"/>
            </a:ext>
          </a:extLst>
        </cdr:cNvPr>
        <cdr:cNvCxnSpPr/>
      </cdr:nvCxnSpPr>
      <cdr:spPr>
        <a:xfrm xmlns:a="http://schemas.openxmlformats.org/drawingml/2006/main">
          <a:off x="1689423" y="4668003"/>
          <a:ext cx="0" cy="863707"/>
        </a:xfrm>
        <a:prstGeom xmlns:a="http://schemas.openxmlformats.org/drawingml/2006/main" prst="line">
          <a:avLst/>
        </a:prstGeom>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0.29565</cdr:x>
      <cdr:y>0.42176</cdr:y>
    </cdr:from>
    <cdr:to>
      <cdr:x>0.29565</cdr:x>
      <cdr:y>0.90837</cdr:y>
    </cdr:to>
    <cdr:cxnSp macro="">
      <cdr:nvCxnSpPr>
        <cdr:cNvPr id="6" name="Rechte verbindingslijn 5">
          <a:extLst xmlns:a="http://schemas.openxmlformats.org/drawingml/2006/main">
            <a:ext uri="{FF2B5EF4-FFF2-40B4-BE49-F238E27FC236}">
              <a16:creationId xmlns:a16="http://schemas.microsoft.com/office/drawing/2014/main" id="{D4BF4630-4BC5-3B28-C7F8-DF78443D3F29}"/>
            </a:ext>
          </a:extLst>
        </cdr:cNvPr>
        <cdr:cNvCxnSpPr/>
      </cdr:nvCxnSpPr>
      <cdr:spPr>
        <a:xfrm xmlns:a="http://schemas.openxmlformats.org/drawingml/2006/main">
          <a:off x="2749228" y="2563570"/>
          <a:ext cx="0" cy="2957701"/>
        </a:xfrm>
        <a:prstGeom xmlns:a="http://schemas.openxmlformats.org/drawingml/2006/main" prst="line">
          <a:avLst/>
        </a:prstGeom>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0.90788</cdr:x>
      <cdr:y>0.42082</cdr:y>
    </cdr:from>
    <cdr:to>
      <cdr:x>0.90788</cdr:x>
      <cdr:y>0.90743</cdr:y>
    </cdr:to>
    <cdr:cxnSp macro="">
      <cdr:nvCxnSpPr>
        <cdr:cNvPr id="8" name="Rechte verbindingslijn 7">
          <a:extLst xmlns:a="http://schemas.openxmlformats.org/drawingml/2006/main">
            <a:ext uri="{FF2B5EF4-FFF2-40B4-BE49-F238E27FC236}">
              <a16:creationId xmlns:a16="http://schemas.microsoft.com/office/drawing/2014/main" id="{2EB13A38-2402-53EC-CB05-2D98BD3EB5F3}"/>
            </a:ext>
          </a:extLst>
        </cdr:cNvPr>
        <cdr:cNvCxnSpPr/>
      </cdr:nvCxnSpPr>
      <cdr:spPr>
        <a:xfrm xmlns:a="http://schemas.openxmlformats.org/drawingml/2006/main">
          <a:off x="8442379" y="2557866"/>
          <a:ext cx="0" cy="2957701"/>
        </a:xfrm>
        <a:prstGeom xmlns:a="http://schemas.openxmlformats.org/drawingml/2006/main" prst="line">
          <a:avLst/>
        </a:prstGeom>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21/09/2025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‹nr.›</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21/09/2025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‹nr.›</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21/09/2025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4</a:t>
            </a:fld>
            <a:endParaRPr lang="nl-BE"/>
          </a:p>
        </p:txBody>
      </p:sp>
    </p:spTree>
    <p:extLst>
      <p:ext uri="{BB962C8B-B14F-4D97-AF65-F5344CB8AC3E}">
        <p14:creationId xmlns:p14="http://schemas.microsoft.com/office/powerpoint/2010/main" val="429782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30</a:t>
            </a:fld>
            <a:endParaRPr lang="nl-BE"/>
          </a:p>
        </p:txBody>
      </p:sp>
    </p:spTree>
    <p:extLst>
      <p:ext uri="{BB962C8B-B14F-4D97-AF65-F5344CB8AC3E}">
        <p14:creationId xmlns:p14="http://schemas.microsoft.com/office/powerpoint/2010/main" val="3297713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36</a:t>
            </a:fld>
            <a:endParaRPr lang="nl-BE"/>
          </a:p>
        </p:txBody>
      </p:sp>
    </p:spTree>
    <p:extLst>
      <p:ext uri="{BB962C8B-B14F-4D97-AF65-F5344CB8AC3E}">
        <p14:creationId xmlns:p14="http://schemas.microsoft.com/office/powerpoint/2010/main" val="1264990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46</a:t>
            </a:fld>
            <a:endParaRPr lang="nl-BE"/>
          </a:p>
        </p:txBody>
      </p:sp>
    </p:spTree>
    <p:extLst>
      <p:ext uri="{BB962C8B-B14F-4D97-AF65-F5344CB8AC3E}">
        <p14:creationId xmlns:p14="http://schemas.microsoft.com/office/powerpoint/2010/main" val="25012096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1.png"/><Relationship Id="rId1" Type="http://schemas.openxmlformats.org/officeDocument/2006/relationships/slideLayout" Target="../slideLayouts/slideLayout4.xml"/><Relationship Id="rId5" Type="http://schemas.openxmlformats.org/officeDocument/2006/relationships/image" Target="../media/image291.png"/><Relationship Id="rId4" Type="http://schemas.openxmlformats.org/officeDocument/2006/relationships/image" Target="../media/image281.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4.xml"/><Relationship Id="rId4" Type="http://schemas.openxmlformats.org/officeDocument/2006/relationships/image" Target="../media/image280.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1.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3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echnischwerken.nl/kennisbank/techniek-kennis/wat-is-een-pomp-en-hoe-werkt-een-pomp/" TargetMode="Externa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50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8" Type="http://schemas.openxmlformats.org/officeDocument/2006/relationships/hyperlink" Target="https://nl.wikipedia.org/wiki/Referentiekader" TargetMode="External"/><Relationship Id="rId13" Type="http://schemas.openxmlformats.org/officeDocument/2006/relationships/image" Target="../media/image22.png"/><Relationship Id="rId3" Type="http://schemas.openxmlformats.org/officeDocument/2006/relationships/hyperlink" Target="https://nl.wikipedia.org/wiki/Beweging_(natuurkunde)" TargetMode="External"/><Relationship Id="rId7" Type="http://schemas.openxmlformats.org/officeDocument/2006/relationships/hyperlink" Target="https://nl.wikipedia.org/wiki/Relativiteitstheorie" TargetMode="External"/><Relationship Id="rId12" Type="http://schemas.openxmlformats.org/officeDocument/2006/relationships/hyperlink" Target="https://nl.wikipedia.org/wiki/Arbeid_(natuurkunde)" TargetMode="External"/><Relationship Id="rId2" Type="http://schemas.openxmlformats.org/officeDocument/2006/relationships/hyperlink" Target="https://nl.wikipedia.org/wiki/Energie" TargetMode="External"/><Relationship Id="rId1" Type="http://schemas.openxmlformats.org/officeDocument/2006/relationships/slideLayout" Target="../slideLayouts/slideLayout4.xml"/><Relationship Id="rId6" Type="http://schemas.openxmlformats.org/officeDocument/2006/relationships/hyperlink" Target="https://nl.wikipedia.org/wiki/Massa_(natuurkunde)" TargetMode="External"/><Relationship Id="rId11" Type="http://schemas.openxmlformats.org/officeDocument/2006/relationships/hyperlink" Target="https://nl.wikipedia.org/wiki/Snelheid" TargetMode="External"/><Relationship Id="rId5" Type="http://schemas.openxmlformats.org/officeDocument/2006/relationships/hyperlink" Target="https://nl.wikipedia.org/wiki/Traagheid" TargetMode="External"/><Relationship Id="rId10" Type="http://schemas.openxmlformats.org/officeDocument/2006/relationships/hyperlink" Target="https://nl.wikipedia.org/wiki/Kwadraat" TargetMode="External"/><Relationship Id="rId4" Type="http://schemas.openxmlformats.org/officeDocument/2006/relationships/hyperlink" Target="https://nl.wikipedia.org/wiki/Lichaam_(natuurkunde)" TargetMode="External"/><Relationship Id="rId9" Type="http://schemas.openxmlformats.org/officeDocument/2006/relationships/hyperlink" Target="https://nl.wikipedia.org/wiki/Evenredigheid" TargetMode="External"/><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NL" dirty="0"/>
              <a:t>HVAC-Les 1</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NL" dirty="0"/>
              <a:t>Introductie</a:t>
            </a:r>
          </a:p>
          <a:p>
            <a:r>
              <a:rPr lang="nl-NL" dirty="0"/>
              <a:t>Warmtestromen</a:t>
            </a:r>
          </a:p>
          <a:p>
            <a:r>
              <a:rPr lang="nl-NL" dirty="0"/>
              <a:t>Toestandsgrootheden</a:t>
            </a:r>
          </a:p>
          <a:p>
            <a:r>
              <a:rPr lang="nl-NL" dirty="0"/>
              <a:t>Gaswet</a:t>
            </a:r>
          </a:p>
          <a:p>
            <a:endParaRPr lang="nl-NL" dirty="0"/>
          </a:p>
        </p:txBody>
      </p:sp>
      <p:sp>
        <p:nvSpPr>
          <p:cNvPr id="4" name="Title 1">
            <a:extLst>
              <a:ext uri="{FF2B5EF4-FFF2-40B4-BE49-F238E27FC236}">
                <a16:creationId xmlns:a16="http://schemas.microsoft.com/office/drawing/2014/main" id="{5AC1D0B6-7104-ADA9-D05E-92F8A8F912C3}"/>
              </a:ext>
            </a:extLst>
          </p:cNvPr>
          <p:cNvSpPr txBox="1">
            <a:spLocks/>
          </p:cNvSpPr>
          <p:nvPr/>
        </p:nvSpPr>
        <p:spPr>
          <a:xfrm>
            <a:off x="14218023" y="9362926"/>
            <a:ext cx="3948954" cy="462037"/>
          </a:xfrm>
          <a:prstGeom prst="rect">
            <a:avLst/>
          </a:prstGeom>
        </p:spPr>
        <p:txBody>
          <a:bodyPr vert="horz" wrap="none" lIns="0" tIns="0" rIns="0" bIns="0" rtlCol="0" anchor="b">
            <a:noAutofit/>
          </a:bodyPr>
          <a:lstStyle>
            <a:lvl1pPr algn="l" defTabSz="1371600" rtl="0" eaLnBrk="1" latinLnBrk="0" hangingPunct="1">
              <a:lnSpc>
                <a:spcPct val="100000"/>
              </a:lnSpc>
              <a:spcBef>
                <a:spcPct val="0"/>
              </a:spcBef>
              <a:buNone/>
              <a:defRPr sz="5400" kern="1200">
                <a:solidFill>
                  <a:schemeClr val="bg1"/>
                </a:solidFill>
                <a:latin typeface="Arial Rounded MT Bold" panose="020F0704030504030204" pitchFamily="34" charset="0"/>
                <a:ea typeface="+mj-ea"/>
                <a:cs typeface="+mj-cs"/>
              </a:defRPr>
            </a:lvl1pPr>
          </a:lstStyle>
          <a:p>
            <a:r>
              <a:rPr lang="nl-NL" sz="2500" dirty="0"/>
              <a:t>Docent: Pieter </a:t>
            </a:r>
            <a:r>
              <a:rPr lang="nl-NL" sz="2500" dirty="0" err="1"/>
              <a:t>Salomez</a:t>
            </a:r>
            <a:endParaRPr lang="nl-BE" sz="2500" dirty="0"/>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Warmte-Nulde wet van de thermodynamica</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10</a:t>
            </a:fld>
            <a:endParaRPr lang="nl-BE" dirty="0"/>
          </a:p>
        </p:txBody>
      </p:sp>
      <p:sp>
        <p:nvSpPr>
          <p:cNvPr id="12" name="Tijdelijke aanduiding voor tekst 11">
            <a:extLst>
              <a:ext uri="{FF2B5EF4-FFF2-40B4-BE49-F238E27FC236}">
                <a16:creationId xmlns:a16="http://schemas.microsoft.com/office/drawing/2014/main" id="{3C9D8CA3-82F6-6521-E1AF-74CC4D4C8558}"/>
              </a:ext>
            </a:extLst>
          </p:cNvPr>
          <p:cNvSpPr>
            <a:spLocks noGrp="1"/>
          </p:cNvSpPr>
          <p:nvPr>
            <p:ph type="body" sz="quarter" idx="17"/>
          </p:nvPr>
        </p:nvSpPr>
        <p:spPr>
          <a:xfrm>
            <a:off x="904545" y="2747270"/>
            <a:ext cx="10438347" cy="4249550"/>
          </a:xfrm>
        </p:spPr>
        <p:txBody>
          <a:bodyPr/>
          <a:lstStyle/>
          <a:p>
            <a:r>
              <a:rPr lang="nl-NL" sz="2500" dirty="0">
                <a:effectLst/>
                <a:latin typeface="+mj-lt"/>
                <a:ea typeface="Times New Roman" panose="02020603050405020304" pitchFamily="18" charset="0"/>
              </a:rPr>
              <a:t>De nulde wet van de thermodynamica is een basisprincipe dat al lang impliciet werd aangenomen maar waarvan het belang pas werd ingezien na de expliciete formulering van de eerste, tweede en derde wet, waarna het schertsend de nulde plaats kreeg toebedeeld. </a:t>
            </a:r>
          </a:p>
          <a:p>
            <a:r>
              <a:rPr lang="nl-NL" sz="2500" dirty="0">
                <a:effectLst/>
                <a:latin typeface="+mj-lt"/>
                <a:ea typeface="Times New Roman" panose="02020603050405020304" pitchFamily="18" charset="0"/>
              </a:rPr>
              <a:t>De 'nulde wet' stelt dat als A dezelfde temperatuur heeft als B, en B heeft dezelfde temperatuur als C, A ook dezelfde temperatuur heeft als C. </a:t>
            </a:r>
          </a:p>
          <a:p>
            <a:r>
              <a:rPr lang="nl-NL" sz="2500" dirty="0">
                <a:effectLst/>
                <a:latin typeface="+mj-lt"/>
                <a:ea typeface="Times New Roman" panose="02020603050405020304" pitchFamily="18" charset="0"/>
              </a:rPr>
              <a:t>Een andere formulering is dat </a:t>
            </a:r>
            <a:r>
              <a:rPr lang="nl-NL" sz="2500" dirty="0">
                <a:solidFill>
                  <a:srgbClr val="FF0000"/>
                </a:solidFill>
                <a:effectLst/>
                <a:latin typeface="+mj-lt"/>
                <a:ea typeface="Times New Roman" panose="02020603050405020304" pitchFamily="18" charset="0"/>
              </a:rPr>
              <a:t>warmte alleen van een hogere naar een lagere temperatuur</a:t>
            </a:r>
            <a:r>
              <a:rPr lang="nl-NL" sz="2500" dirty="0">
                <a:effectLst/>
                <a:latin typeface="+mj-lt"/>
                <a:ea typeface="Times New Roman" panose="02020603050405020304" pitchFamily="18" charset="0"/>
              </a:rPr>
              <a:t> stroomt.</a:t>
            </a:r>
          </a:p>
          <a:p>
            <a:r>
              <a:rPr lang="nl-NL" sz="2500" dirty="0">
                <a:effectLst/>
                <a:latin typeface="+mj-lt"/>
                <a:ea typeface="Times New Roman" panose="02020603050405020304" pitchFamily="18" charset="0"/>
              </a:rPr>
              <a:t>Een andere formulering is te stellen dat de temperatuur een toestandsfunctie is.</a:t>
            </a:r>
          </a:p>
          <a:p>
            <a:endParaRPr lang="nl-BE" dirty="0"/>
          </a:p>
        </p:txBody>
      </p:sp>
      <p:pic>
        <p:nvPicPr>
          <p:cNvPr id="2" name="Afbeelding 1">
            <a:extLst>
              <a:ext uri="{FF2B5EF4-FFF2-40B4-BE49-F238E27FC236}">
                <a16:creationId xmlns:a16="http://schemas.microsoft.com/office/drawing/2014/main" id="{B26C3AE4-9813-4CD1-E3D5-F33BFE557031}"/>
              </a:ext>
            </a:extLst>
          </p:cNvPr>
          <p:cNvPicPr>
            <a:picLocks noChangeAspect="1"/>
          </p:cNvPicPr>
          <p:nvPr/>
        </p:nvPicPr>
        <p:blipFill>
          <a:blip r:embed="rId2"/>
          <a:stretch>
            <a:fillRect/>
          </a:stretch>
        </p:blipFill>
        <p:spPr>
          <a:xfrm>
            <a:off x="12164282" y="2747270"/>
            <a:ext cx="5057070" cy="5331414"/>
          </a:xfrm>
          <a:prstGeom prst="rect">
            <a:avLst/>
          </a:prstGeom>
        </p:spPr>
      </p:pic>
    </p:spTree>
    <p:extLst>
      <p:ext uri="{BB962C8B-B14F-4D97-AF65-F5344CB8AC3E}">
        <p14:creationId xmlns:p14="http://schemas.microsoft.com/office/powerpoint/2010/main" val="249670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Warmtestromen</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11</a:t>
            </a:fld>
            <a:endParaRPr lang="nl-BE" dirty="0"/>
          </a:p>
        </p:txBody>
      </p:sp>
      <p:pic>
        <p:nvPicPr>
          <p:cNvPr id="6" name="Afbeelding 5">
            <a:extLst>
              <a:ext uri="{FF2B5EF4-FFF2-40B4-BE49-F238E27FC236}">
                <a16:creationId xmlns:a16="http://schemas.microsoft.com/office/drawing/2014/main" id="{14978AE4-FB0B-1FD4-601A-369EE857693B}"/>
              </a:ext>
            </a:extLst>
          </p:cNvPr>
          <p:cNvPicPr>
            <a:picLocks noChangeAspect="1"/>
          </p:cNvPicPr>
          <p:nvPr/>
        </p:nvPicPr>
        <p:blipFill>
          <a:blip r:embed="rId2"/>
          <a:stretch>
            <a:fillRect/>
          </a:stretch>
        </p:blipFill>
        <p:spPr>
          <a:xfrm>
            <a:off x="8953500" y="1966853"/>
            <a:ext cx="9334500" cy="6800850"/>
          </a:xfrm>
          <a:prstGeom prst="rect">
            <a:avLst/>
          </a:prstGeom>
        </p:spPr>
      </p:pic>
      <p:sp>
        <p:nvSpPr>
          <p:cNvPr id="11" name="Tekstvak 10">
            <a:extLst>
              <a:ext uri="{FF2B5EF4-FFF2-40B4-BE49-F238E27FC236}">
                <a16:creationId xmlns:a16="http://schemas.microsoft.com/office/drawing/2014/main" id="{E2FA9B46-C25F-E422-D5E6-5B74E0D857C3}"/>
              </a:ext>
            </a:extLst>
          </p:cNvPr>
          <p:cNvSpPr txBox="1"/>
          <p:nvPr/>
        </p:nvSpPr>
        <p:spPr>
          <a:xfrm>
            <a:off x="10328372" y="9398117"/>
            <a:ext cx="5575109" cy="215444"/>
          </a:xfrm>
          <a:prstGeom prst="rect">
            <a:avLst/>
          </a:prstGeom>
          <a:noFill/>
        </p:spPr>
        <p:txBody>
          <a:bodyPr wrap="square">
            <a:spAutoFit/>
          </a:bodyPr>
          <a:lstStyle/>
          <a:p>
            <a:r>
              <a:rPr lang="nl-BE" sz="800" dirty="0"/>
              <a:t>https://facts.net/wp-content/uploads/2023/09/11-astounding-facts-about-heat-transfer-1693642309.jpg</a:t>
            </a:r>
          </a:p>
        </p:txBody>
      </p:sp>
      <p:sp>
        <p:nvSpPr>
          <p:cNvPr id="12" name="Text Placeholder 1">
            <a:extLst>
              <a:ext uri="{FF2B5EF4-FFF2-40B4-BE49-F238E27FC236}">
                <a16:creationId xmlns:a16="http://schemas.microsoft.com/office/drawing/2014/main" id="{9C66BC29-0474-EA09-8A1E-17F27B8ABA4B}"/>
              </a:ext>
            </a:extLst>
          </p:cNvPr>
          <p:cNvSpPr>
            <a:spLocks noGrp="1"/>
          </p:cNvSpPr>
          <p:nvPr>
            <p:ph type="body" sz="quarter" idx="17"/>
          </p:nvPr>
        </p:nvSpPr>
        <p:spPr>
          <a:xfrm>
            <a:off x="1050131" y="2354401"/>
            <a:ext cx="8535829" cy="1303712"/>
          </a:xfrm>
          <a:solidFill>
            <a:schemeClr val="accent4">
              <a:lumMod val="90000"/>
            </a:schemeClr>
          </a:solidFill>
        </p:spPr>
        <p:txBody>
          <a:bodyPr/>
          <a:lstStyle/>
          <a:p>
            <a:r>
              <a:rPr lang="nl-NL" sz="3000" b="0" i="0" dirty="0">
                <a:solidFill>
                  <a:srgbClr val="FF0000"/>
                </a:solidFill>
                <a:effectLst/>
                <a:latin typeface="+mj-lt"/>
              </a:rPr>
              <a:t>Convectie</a:t>
            </a:r>
            <a:r>
              <a:rPr lang="nl-NL" sz="3000" b="0" i="0" dirty="0">
                <a:solidFill>
                  <a:srgbClr val="202122"/>
                </a:solidFill>
                <a:effectLst/>
                <a:latin typeface="+mj-lt"/>
              </a:rPr>
              <a:t> </a:t>
            </a:r>
            <a:r>
              <a:rPr lang="nl-NL" sz="1600" b="0" i="0" dirty="0">
                <a:solidFill>
                  <a:srgbClr val="202122"/>
                </a:solidFill>
                <a:effectLst/>
                <a:latin typeface="+mj-lt"/>
              </a:rPr>
              <a:t>Dit is warmteoverdracht door verplaatsing van een warme vloeistof of een warm gas, of van een koude vloeistof of een koud gas. Wanneer warmte door stroming wordt meegevoerd, kan de mate daarvan worden uitgedrukt met de  </a:t>
            </a:r>
            <a:r>
              <a:rPr lang="nl-NL" sz="3000" dirty="0" err="1">
                <a:solidFill>
                  <a:srgbClr val="FF0000"/>
                </a:solidFill>
                <a:latin typeface="+mj-lt"/>
              </a:rPr>
              <a:t>warmteoverdrachtscoëfficient</a:t>
            </a:r>
            <a:r>
              <a:rPr lang="nl-NL" sz="3000" dirty="0">
                <a:solidFill>
                  <a:srgbClr val="FF0000"/>
                </a:solidFill>
                <a:latin typeface="+mj-lt"/>
              </a:rPr>
              <a:t> h [W/m²K]</a:t>
            </a:r>
            <a:endParaRPr lang="nl-BE" sz="3000" dirty="0">
              <a:solidFill>
                <a:srgbClr val="FF0000"/>
              </a:solidFill>
              <a:latin typeface="+mj-lt"/>
            </a:endParaRPr>
          </a:p>
        </p:txBody>
      </p:sp>
      <p:sp>
        <p:nvSpPr>
          <p:cNvPr id="16" name="Tekstvak 15">
            <a:extLst>
              <a:ext uri="{FF2B5EF4-FFF2-40B4-BE49-F238E27FC236}">
                <a16:creationId xmlns:a16="http://schemas.microsoft.com/office/drawing/2014/main" id="{F441BBAD-CB60-6606-784F-724660DC2E1D}"/>
              </a:ext>
            </a:extLst>
          </p:cNvPr>
          <p:cNvSpPr txBox="1"/>
          <p:nvPr/>
        </p:nvSpPr>
        <p:spPr>
          <a:xfrm>
            <a:off x="847006" y="7382708"/>
            <a:ext cx="9174480" cy="1384995"/>
          </a:xfrm>
          <a:prstGeom prst="rect">
            <a:avLst/>
          </a:prstGeom>
          <a:solidFill>
            <a:schemeClr val="accent3"/>
          </a:solidFill>
        </p:spPr>
        <p:txBody>
          <a:bodyPr wrap="square">
            <a:spAutoFit/>
          </a:bodyPr>
          <a:lstStyle/>
          <a:p>
            <a:r>
              <a:rPr lang="nl-NL" sz="3000" dirty="0">
                <a:solidFill>
                  <a:srgbClr val="FF0000"/>
                </a:solidFill>
                <a:latin typeface="+mj-lt"/>
              </a:rPr>
              <a:t>Radiatie </a:t>
            </a:r>
            <a:r>
              <a:rPr lang="nl-NL" sz="1800" b="0" i="0" dirty="0">
                <a:solidFill>
                  <a:srgbClr val="202122"/>
                </a:solidFill>
                <a:effectLst/>
                <a:latin typeface="+mj-lt"/>
              </a:rPr>
              <a:t>Dit is warmteoverdracht tussen twee lichamen, die </a:t>
            </a:r>
            <a:r>
              <a:rPr lang="nl-NL" sz="1800" b="0" i="0" dirty="0">
                <a:solidFill>
                  <a:srgbClr val="FF0000"/>
                </a:solidFill>
                <a:effectLst/>
                <a:latin typeface="+mj-lt"/>
              </a:rPr>
              <a:t>niet met elkaar in aanraking zijn </a:t>
            </a:r>
            <a:r>
              <a:rPr lang="nl-NL" sz="1800" b="0" i="0" dirty="0">
                <a:solidFill>
                  <a:srgbClr val="202122"/>
                </a:solidFill>
                <a:effectLst/>
                <a:latin typeface="+mj-lt"/>
              </a:rPr>
              <a:t>zonder gebruik te maken van een tussenstof. Het ene lichaam is warm en geeft daardoor veel </a:t>
            </a:r>
            <a:r>
              <a:rPr lang="nl-NL" sz="1800" b="0" i="0" dirty="0">
                <a:solidFill>
                  <a:srgbClr val="FF0000"/>
                </a:solidFill>
                <a:effectLst/>
                <a:latin typeface="+mj-lt"/>
              </a:rPr>
              <a:t>elektromagnetische straling </a:t>
            </a:r>
            <a:r>
              <a:rPr lang="nl-NL" sz="1800" b="0" i="0" dirty="0">
                <a:solidFill>
                  <a:srgbClr val="202122"/>
                </a:solidFill>
                <a:effectLst/>
                <a:latin typeface="+mj-lt"/>
              </a:rPr>
              <a:t>af en verliest zo warmte, en het andere lichaam absorbeert een deel van de binnenkomende straling en zet die om in warmte.</a:t>
            </a:r>
            <a:endParaRPr lang="nl-BE" dirty="0"/>
          </a:p>
        </p:txBody>
      </p:sp>
      <p:sp>
        <p:nvSpPr>
          <p:cNvPr id="17" name="Text Placeholder 1">
            <a:extLst>
              <a:ext uri="{FF2B5EF4-FFF2-40B4-BE49-F238E27FC236}">
                <a16:creationId xmlns:a16="http://schemas.microsoft.com/office/drawing/2014/main" id="{D7A956BF-823D-D4F5-D350-1669B57C660E}"/>
              </a:ext>
            </a:extLst>
          </p:cNvPr>
          <p:cNvSpPr txBox="1">
            <a:spLocks/>
          </p:cNvSpPr>
          <p:nvPr/>
        </p:nvSpPr>
        <p:spPr>
          <a:xfrm>
            <a:off x="297652" y="4485030"/>
            <a:ext cx="8535829" cy="1991970"/>
          </a:xfrm>
          <a:prstGeom prst="rect">
            <a:avLst/>
          </a:prstGeom>
          <a:solidFill>
            <a:schemeClr val="accent5"/>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3000" dirty="0">
                <a:solidFill>
                  <a:srgbClr val="FF0000"/>
                </a:solidFill>
                <a:latin typeface="+mj-lt"/>
              </a:rPr>
              <a:t>Conductie</a:t>
            </a:r>
            <a:r>
              <a:rPr lang="nl-NL" sz="3000" dirty="0">
                <a:solidFill>
                  <a:srgbClr val="202122"/>
                </a:solidFill>
                <a:latin typeface="+mj-lt"/>
              </a:rPr>
              <a:t> </a:t>
            </a:r>
            <a:r>
              <a:rPr lang="nl-NL" sz="1600" dirty="0">
                <a:solidFill>
                  <a:srgbClr val="202122"/>
                </a:solidFill>
                <a:latin typeface="+mj-lt"/>
              </a:rPr>
              <a:t>Dit is warmteoverdracht binnen de desbetreffende stof, waarbij warmte stroomt van deeltjes met de </a:t>
            </a:r>
            <a:r>
              <a:rPr lang="nl-NL" sz="1600" dirty="0">
                <a:solidFill>
                  <a:srgbClr val="FF0000"/>
                </a:solidFill>
                <a:latin typeface="+mj-lt"/>
              </a:rPr>
              <a:t>hogere kinetische energie (temperatuur) naar minder energierijke (koudere) </a:t>
            </a:r>
            <a:r>
              <a:rPr lang="nl-NL" sz="1600" dirty="0">
                <a:solidFill>
                  <a:srgbClr val="202122"/>
                </a:solidFill>
                <a:latin typeface="+mj-lt"/>
              </a:rPr>
              <a:t>deeltjes. De </a:t>
            </a:r>
            <a:r>
              <a:rPr lang="nl-NL" sz="1600" dirty="0">
                <a:solidFill>
                  <a:srgbClr val="FF0000"/>
                </a:solidFill>
                <a:latin typeface="+mj-lt"/>
              </a:rPr>
              <a:t>warmtestroom is afhankelijk van het </a:t>
            </a:r>
            <a:r>
              <a:rPr lang="nl-NL" sz="1600" dirty="0" err="1">
                <a:solidFill>
                  <a:srgbClr val="FF0000"/>
                </a:solidFill>
                <a:latin typeface="+mj-lt"/>
              </a:rPr>
              <a:t>temperatuursverschil</a:t>
            </a:r>
            <a:r>
              <a:rPr lang="nl-NL" sz="1600" dirty="0">
                <a:solidFill>
                  <a:srgbClr val="FF0000"/>
                </a:solidFill>
                <a:latin typeface="+mj-lt"/>
              </a:rPr>
              <a:t> </a:t>
            </a:r>
            <a:r>
              <a:rPr lang="nl-NL" sz="1600" dirty="0">
                <a:solidFill>
                  <a:srgbClr val="202122"/>
                </a:solidFill>
                <a:latin typeface="+mj-lt"/>
              </a:rPr>
              <a:t>over de afstand (de temperatuurgradiënt) en de interne weerstand tegen warmtestroom van het betreffende materiaal, die de </a:t>
            </a:r>
            <a:r>
              <a:rPr lang="nl-NL" sz="1600" dirty="0">
                <a:solidFill>
                  <a:srgbClr val="FF0000"/>
                </a:solidFill>
                <a:latin typeface="+mj-lt"/>
              </a:rPr>
              <a:t>thermische geleidbaarheid </a:t>
            </a:r>
            <a:r>
              <a:rPr lang="nl-NL" sz="1600" dirty="0">
                <a:solidFill>
                  <a:srgbClr val="202122"/>
                </a:solidFill>
                <a:latin typeface="+mj-lt"/>
              </a:rPr>
              <a:t>of </a:t>
            </a:r>
            <a:r>
              <a:rPr lang="nl-NL" sz="3000" dirty="0">
                <a:solidFill>
                  <a:srgbClr val="FF0000"/>
                </a:solidFill>
                <a:latin typeface="+mj-lt"/>
              </a:rPr>
              <a:t>warmtegeleidingscoëfficiënt </a:t>
            </a:r>
            <a:r>
              <a:rPr lang="nl-NL" sz="3000" dirty="0">
                <a:solidFill>
                  <a:srgbClr val="FF0000"/>
                </a:solidFill>
                <a:latin typeface="GreekC" panose="00000400000000000000" pitchFamily="2" charset="0"/>
                <a:cs typeface="GreekC" panose="00000400000000000000" pitchFamily="2" charset="0"/>
              </a:rPr>
              <a:t>l </a:t>
            </a:r>
            <a:r>
              <a:rPr lang="nl-NL" sz="3000" dirty="0">
                <a:solidFill>
                  <a:srgbClr val="FF0000"/>
                </a:solidFill>
                <a:latin typeface="+mj-lt"/>
              </a:rPr>
              <a:t>[W/</a:t>
            </a:r>
            <a:r>
              <a:rPr lang="nl-NL" sz="3000" dirty="0" err="1">
                <a:solidFill>
                  <a:srgbClr val="FF0000"/>
                </a:solidFill>
                <a:latin typeface="+mj-lt"/>
              </a:rPr>
              <a:t>mK</a:t>
            </a:r>
            <a:r>
              <a:rPr lang="nl-NL" sz="3000" dirty="0">
                <a:solidFill>
                  <a:srgbClr val="FF0000"/>
                </a:solidFill>
                <a:latin typeface="+mj-lt"/>
              </a:rPr>
              <a:t>] </a:t>
            </a:r>
            <a:r>
              <a:rPr lang="nl-NL" sz="1600" dirty="0">
                <a:solidFill>
                  <a:srgbClr val="202122"/>
                </a:solidFill>
                <a:latin typeface="+mj-lt"/>
              </a:rPr>
              <a:t>genoemd wordt. Dit principe wordt uitgedrukt in de wet van </a:t>
            </a:r>
            <a:r>
              <a:rPr lang="nl-NL" sz="1600" dirty="0" err="1">
                <a:solidFill>
                  <a:srgbClr val="202122"/>
                </a:solidFill>
                <a:latin typeface="+mj-lt"/>
              </a:rPr>
              <a:t>Fourier</a:t>
            </a:r>
            <a:r>
              <a:rPr lang="nl-NL" sz="1600" dirty="0">
                <a:solidFill>
                  <a:srgbClr val="202122"/>
                </a:solidFill>
                <a:latin typeface="+mj-lt"/>
              </a:rPr>
              <a:t>.</a:t>
            </a:r>
            <a:endParaRPr lang="nl-BE" sz="3000" dirty="0">
              <a:solidFill>
                <a:srgbClr val="FF0000"/>
              </a:solidFill>
              <a:latin typeface="+mj-lt"/>
            </a:endParaRPr>
          </a:p>
        </p:txBody>
      </p:sp>
    </p:spTree>
    <p:extLst>
      <p:ext uri="{BB962C8B-B14F-4D97-AF65-F5344CB8AC3E}">
        <p14:creationId xmlns:p14="http://schemas.microsoft.com/office/powerpoint/2010/main" val="4138195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Warmte- Warmtestroomdichtheid</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12</a:t>
            </a:fld>
            <a:endParaRPr lang="nl-BE" dirty="0"/>
          </a:p>
        </p:txBody>
      </p:sp>
      <mc:AlternateContent xmlns:mc="http://schemas.openxmlformats.org/markup-compatibility/2006" xmlns:a14="http://schemas.microsoft.com/office/drawing/2010/main">
        <mc:Choice Requires="a14">
          <p:sp>
            <p:nvSpPr>
              <p:cNvPr id="9" name="Text Placeholder 1">
                <a:extLst>
                  <a:ext uri="{FF2B5EF4-FFF2-40B4-BE49-F238E27FC236}">
                    <a16:creationId xmlns:a16="http://schemas.microsoft.com/office/drawing/2014/main" id="{DE78E028-529B-73E2-C4EB-88FB6CE5C48D}"/>
                  </a:ext>
                </a:extLst>
              </p:cNvPr>
              <p:cNvSpPr>
                <a:spLocks noGrp="1"/>
              </p:cNvSpPr>
              <p:nvPr>
                <p:ph type="body" sz="quarter" idx="17"/>
              </p:nvPr>
            </p:nvSpPr>
            <p:spPr>
              <a:xfrm>
                <a:off x="998692" y="2104300"/>
                <a:ext cx="6903361" cy="7011125"/>
              </a:xfrm>
              <a:solidFill>
                <a:schemeClr val="accent5">
                  <a:lumMod val="90000"/>
                </a:schemeClr>
              </a:solidFill>
            </p:spPr>
            <p:txBody>
              <a:bodyPr/>
              <a:lstStyle/>
              <a:p>
                <a:r>
                  <a:rPr lang="nl-NL" sz="3000" dirty="0">
                    <a:solidFill>
                      <a:srgbClr val="FF0000"/>
                    </a:solidFill>
                    <a:latin typeface="+mj-lt"/>
                  </a:rPr>
                  <a:t>Warmtestroomdichtheid</a:t>
                </a:r>
                <a:endParaRPr lang="nl-NL" sz="1600" dirty="0"/>
              </a:p>
              <a:p>
                <a:r>
                  <a:rPr lang="nl-NL" sz="2000" b="0" i="0" dirty="0">
                    <a:effectLst/>
                    <a:latin typeface="+mj-lt"/>
                  </a:rPr>
                  <a:t>Warmtestroomdichtheid, ook wel aangeduid als ( q ), is de hoeveelheid warmte die per tijdseenheid door een eenheidsoppervlak stroomt. De eenheid hiervoor is watt per vierkante meter (W/m²). Het concept is belangrijk in de thermodynamica en warmteoverdracht, omdat het helpt bij het begrijpen van hoe warmte door materialen en constructies stroomt.</a:t>
                </a:r>
              </a:p>
              <a:p>
                <a:endParaRPr lang="nl-NL" sz="2000" b="0" i="0" dirty="0">
                  <a:effectLst/>
                  <a:latin typeface="+mj-lt"/>
                </a:endParaRPr>
              </a:p>
              <a:p>
                <a:r>
                  <a:rPr lang="nl-NL" sz="2000" b="0" i="0" dirty="0">
                    <a:effectLst/>
                    <a:latin typeface="+mj-lt"/>
                  </a:rPr>
                  <a:t>De warmtestroomdichtheid kan worden berekend met behulp van de Wet van </a:t>
                </a:r>
                <a:r>
                  <a:rPr lang="nl-NL" sz="2000" b="0" i="0" dirty="0" err="1">
                    <a:effectLst/>
                    <a:latin typeface="+mj-lt"/>
                  </a:rPr>
                  <a:t>Fourier</a:t>
                </a:r>
                <a:r>
                  <a:rPr lang="nl-NL" sz="2000" b="0" i="0" dirty="0">
                    <a:effectLst/>
                    <a:latin typeface="+mj-lt"/>
                  </a:rPr>
                  <a:t>, die stelt dat de warmtestroomdichtheid evenredig is aan de temperatuurgradiënt en de warmtegeleidingscoëfficiënt van het materiaal.</a:t>
                </a:r>
              </a:p>
              <a:p>
                <a:endParaRPr lang="nl-NL" sz="2000" b="0" i="0" dirty="0">
                  <a:effectLst/>
                  <a:latin typeface="+mj-lt"/>
                </a:endParaRPr>
              </a:p>
              <a:p>
                <a:pPr/>
                <a14:m>
                  <m:oMathPara xmlns:m="http://schemas.openxmlformats.org/officeDocument/2006/math">
                    <m:oMathParaPr>
                      <m:jc m:val="centerGroup"/>
                    </m:oMathParaPr>
                    <m:oMath xmlns:m="http://schemas.openxmlformats.org/officeDocument/2006/math">
                      <m:sSub>
                        <m:sSubPr>
                          <m:ctrlPr>
                            <a:rPr lang="nl-BE" sz="2000" i="1" smtClean="0">
                              <a:effectLst/>
                              <a:latin typeface="Cambria Math" panose="02040503050406030204" pitchFamily="18" charset="0"/>
                            </a:rPr>
                          </m:ctrlPr>
                        </m:sSubPr>
                        <m:e>
                          <m:r>
                            <m:rPr>
                              <m:sty m:val="p"/>
                            </m:rPr>
                            <a:rPr lang="nl-BE" sz="2000">
                              <a:effectLst/>
                              <a:latin typeface="Cambria Math" panose="02040503050406030204" pitchFamily="18" charset="0"/>
                              <a:ea typeface="Calibri" panose="020F0502020204030204" pitchFamily="34" charset="0"/>
                              <a:cs typeface="Times New Roman" panose="02020603050405020304" pitchFamily="18" charset="0"/>
                            </a:rPr>
                            <m:t>Φ</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𝑤</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𝜑</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𝑤</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r>
                        <a:rPr lang="nl-BE" sz="2000" i="1">
                          <a:effectLst/>
                          <a:latin typeface="Cambria Math" panose="02040503050406030204" pitchFamily="18" charset="0"/>
                          <a:ea typeface="Calibri" panose="020F0502020204030204" pitchFamily="34" charset="0"/>
                          <a:cs typeface="Times New Roman" panose="02020603050405020304" pitchFamily="18" charset="0"/>
                        </a:rPr>
                        <m:t>𝐴</m:t>
                      </m:r>
                    </m:oMath>
                  </m:oMathPara>
                </a14:m>
                <a:endParaRPr lang="nl-NL" sz="2000" b="0" i="0" dirty="0">
                  <a:effectLst/>
                  <a:latin typeface="+mj-lt"/>
                </a:endParaRPr>
              </a:p>
              <a:p>
                <a:r>
                  <a:rPr lang="nl-BE" sz="2000" dirty="0">
                    <a:latin typeface="+mj-lt"/>
                  </a:rPr>
                  <a:t>Wat is de warmtestroom van een zonnecollector met volgende gegevens. Een oppervlak van 12 m² onder een hoek 30°. Waarbij de warmtestroomdichtheid van de zon 300W/m² bedraagt.</a:t>
                </a:r>
              </a:p>
              <a:p>
                <a:endParaRPr lang="nl-BE" sz="1600" dirty="0">
                  <a:latin typeface="+mj-lt"/>
                </a:endParaRPr>
              </a:p>
            </p:txBody>
          </p:sp>
        </mc:Choice>
        <mc:Fallback xmlns="">
          <p:sp>
            <p:nvSpPr>
              <p:cNvPr id="9" name="Text Placeholder 1">
                <a:extLst>
                  <a:ext uri="{FF2B5EF4-FFF2-40B4-BE49-F238E27FC236}">
                    <a16:creationId xmlns:a16="http://schemas.microsoft.com/office/drawing/2014/main" id="{DE78E028-529B-73E2-C4EB-88FB6CE5C48D}"/>
                  </a:ext>
                </a:extLst>
              </p:cNvPr>
              <p:cNvSpPr>
                <a:spLocks noGrp="1" noRot="1" noChangeAspect="1" noMove="1" noResize="1" noEditPoints="1" noAdjustHandles="1" noChangeArrowheads="1" noChangeShapeType="1" noTextEdit="1"/>
              </p:cNvSpPr>
              <p:nvPr>
                <p:ph type="body" sz="quarter" idx="17"/>
              </p:nvPr>
            </p:nvSpPr>
            <p:spPr>
              <a:xfrm>
                <a:off x="998692" y="2104300"/>
                <a:ext cx="6903361" cy="7011125"/>
              </a:xfrm>
              <a:blipFill>
                <a:blip r:embed="rId2"/>
                <a:stretch>
                  <a:fillRect l="-2120" t="-1739"/>
                </a:stretch>
              </a:blipFill>
            </p:spPr>
            <p:txBody>
              <a:bodyPr/>
              <a:lstStyle/>
              <a:p>
                <a:r>
                  <a:rPr lang="nl-BE">
                    <a:noFill/>
                  </a:rPr>
                  <a:t> </a:t>
                </a:r>
              </a:p>
            </p:txBody>
          </p:sp>
        </mc:Fallback>
      </mc:AlternateContent>
      <p:pic>
        <p:nvPicPr>
          <p:cNvPr id="1028" name="Picture 4" descr="Zonneboilersystemen: Mogelijkheden, Werking &amp; Prijzen">
            <a:extLst>
              <a:ext uri="{FF2B5EF4-FFF2-40B4-BE49-F238E27FC236}">
                <a16:creationId xmlns:a16="http://schemas.microsoft.com/office/drawing/2014/main" id="{A9F60E12-E42F-A259-1408-2A1E6FFBF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7675" y="2104300"/>
            <a:ext cx="9753600" cy="4876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el 5">
            <a:extLst>
              <a:ext uri="{FF2B5EF4-FFF2-40B4-BE49-F238E27FC236}">
                <a16:creationId xmlns:a16="http://schemas.microsoft.com/office/drawing/2014/main" id="{71D4E900-CD69-260D-DE01-1A6DC5A62AD7}"/>
              </a:ext>
            </a:extLst>
          </p:cNvPr>
          <p:cNvGraphicFramePr>
            <a:graphicFrameLocks noGrp="1"/>
          </p:cNvGraphicFramePr>
          <p:nvPr>
            <p:extLst>
              <p:ext uri="{D42A27DB-BD31-4B8C-83A1-F6EECF244321}">
                <p14:modId xmlns:p14="http://schemas.microsoft.com/office/powerpoint/2010/main" val="3220532026"/>
              </p:ext>
            </p:extLst>
          </p:nvPr>
        </p:nvGraphicFramePr>
        <p:xfrm>
          <a:off x="8236328" y="7343808"/>
          <a:ext cx="6527802" cy="1600200"/>
        </p:xfrm>
        <a:graphic>
          <a:graphicData uri="http://schemas.openxmlformats.org/drawingml/2006/table">
            <a:tbl>
              <a:tblPr/>
              <a:tblGrid>
                <a:gridCol w="1916768">
                  <a:extLst>
                    <a:ext uri="{9D8B030D-6E8A-4147-A177-3AD203B41FA5}">
                      <a16:colId xmlns:a16="http://schemas.microsoft.com/office/drawing/2014/main" val="4165842433"/>
                    </a:ext>
                  </a:extLst>
                </a:gridCol>
                <a:gridCol w="609304">
                  <a:extLst>
                    <a:ext uri="{9D8B030D-6E8A-4147-A177-3AD203B41FA5}">
                      <a16:colId xmlns:a16="http://schemas.microsoft.com/office/drawing/2014/main" val="2270934324"/>
                    </a:ext>
                  </a:extLst>
                </a:gridCol>
                <a:gridCol w="850486">
                  <a:extLst>
                    <a:ext uri="{9D8B030D-6E8A-4147-A177-3AD203B41FA5}">
                      <a16:colId xmlns:a16="http://schemas.microsoft.com/office/drawing/2014/main" val="529976696"/>
                    </a:ext>
                  </a:extLst>
                </a:gridCol>
                <a:gridCol w="609304">
                  <a:extLst>
                    <a:ext uri="{9D8B030D-6E8A-4147-A177-3AD203B41FA5}">
                      <a16:colId xmlns:a16="http://schemas.microsoft.com/office/drawing/2014/main" val="2446480822"/>
                    </a:ext>
                  </a:extLst>
                </a:gridCol>
                <a:gridCol w="609304">
                  <a:extLst>
                    <a:ext uri="{9D8B030D-6E8A-4147-A177-3AD203B41FA5}">
                      <a16:colId xmlns:a16="http://schemas.microsoft.com/office/drawing/2014/main" val="3286701000"/>
                    </a:ext>
                  </a:extLst>
                </a:gridCol>
                <a:gridCol w="714028">
                  <a:extLst>
                    <a:ext uri="{9D8B030D-6E8A-4147-A177-3AD203B41FA5}">
                      <a16:colId xmlns:a16="http://schemas.microsoft.com/office/drawing/2014/main" val="4240328571"/>
                    </a:ext>
                  </a:extLst>
                </a:gridCol>
                <a:gridCol w="609304">
                  <a:extLst>
                    <a:ext uri="{9D8B030D-6E8A-4147-A177-3AD203B41FA5}">
                      <a16:colId xmlns:a16="http://schemas.microsoft.com/office/drawing/2014/main" val="347458784"/>
                    </a:ext>
                  </a:extLst>
                </a:gridCol>
                <a:gridCol w="609304">
                  <a:extLst>
                    <a:ext uri="{9D8B030D-6E8A-4147-A177-3AD203B41FA5}">
                      <a16:colId xmlns:a16="http://schemas.microsoft.com/office/drawing/2014/main" val="1713306431"/>
                    </a:ext>
                  </a:extLst>
                </a:gridCol>
              </a:tblGrid>
              <a:tr h="190500">
                <a:tc>
                  <a:txBody>
                    <a:bodyPr/>
                    <a:lstStyle/>
                    <a:p>
                      <a:pPr algn="l" fontAlgn="b">
                        <a:buNone/>
                      </a:pPr>
                      <a:r>
                        <a:rPr lang="nl-BE" sz="1100" b="0" i="0" u="none" strike="noStrike">
                          <a:solidFill>
                            <a:srgbClr val="000000"/>
                          </a:solidFill>
                          <a:effectLst/>
                          <a:latin typeface="Aptos Narrow" panose="020B0004020202020204" pitchFamily="34" charset="0"/>
                        </a:rPr>
                        <a:t>Les 1 Warmtestroomdichtheid</a:t>
                      </a:r>
                    </a:p>
                  </a:txBody>
                  <a:tcPr marL="9525" marR="9525" marT="9525" marB="0" anchor="b">
                    <a:lnL>
                      <a:noFill/>
                    </a:lnL>
                    <a:lnR>
                      <a:noFill/>
                    </a:lnR>
                    <a:lnT>
                      <a:noFill/>
                    </a:lnT>
                    <a:lnB>
                      <a:noFill/>
                    </a:lnB>
                    <a:solidFill>
                      <a:srgbClr val="F2CEEF"/>
                    </a:solidFill>
                  </a:tcPr>
                </a:tc>
                <a:tc>
                  <a:txBody>
                    <a:bodyPr/>
                    <a:lstStyle/>
                    <a:p>
                      <a:pPr algn="ctr" fontAlgn="ctr">
                        <a:buNone/>
                      </a:pPr>
                      <a:r>
                        <a:rPr lang="nl-BE" sz="1100" b="0" i="0" u="none" strike="noStrike">
                          <a:solidFill>
                            <a:srgbClr val="000000"/>
                          </a:solidFill>
                          <a:effectLst/>
                          <a:latin typeface="Aptos Narrow" panose="020B0004020202020204" pitchFamily="34" charset="0"/>
                        </a:rPr>
                        <a:t> </a:t>
                      </a:r>
                    </a:p>
                  </a:txBody>
                  <a:tcPr marL="9525" marR="9525" marT="9525" marB="0" anchor="ctr">
                    <a:lnL>
                      <a:noFill/>
                    </a:lnL>
                    <a:lnR>
                      <a:noFill/>
                    </a:lnR>
                    <a:lnT>
                      <a:noFill/>
                    </a:lnT>
                    <a:lnB>
                      <a:noFill/>
                    </a:lnB>
                    <a:solidFill>
                      <a:srgbClr val="F2CEEF"/>
                    </a:solidFill>
                  </a:tcPr>
                </a:tc>
                <a:tc>
                  <a:txBody>
                    <a:bodyPr/>
                    <a:lstStyle/>
                    <a:p>
                      <a:pPr algn="l" fontAlgn="b">
                        <a:buNone/>
                      </a:pPr>
                      <a:r>
                        <a:rPr lang="nl-BE"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F2CEEF"/>
                    </a:solidFill>
                  </a:tcPr>
                </a:tc>
                <a:tc>
                  <a:txBody>
                    <a:bodyPr/>
                    <a:lstStyle/>
                    <a:p>
                      <a:pPr algn="l" fontAlgn="b">
                        <a:buNone/>
                      </a:pPr>
                      <a:r>
                        <a:rPr lang="nl-BE" sz="1100" b="0" i="0" u="none" strike="noStrike">
                          <a:solidFill>
                            <a:srgbClr val="000000"/>
                          </a:solidFill>
                          <a:effectLst/>
                          <a:latin typeface="Aptos Narrow" panose="020B0004020202020204" pitchFamily="34" charset="0"/>
                        </a:rPr>
                        <a:t> </a:t>
                      </a:r>
                    </a:p>
                  </a:txBody>
                  <a:tcPr marL="9525" marR="9525" marT="9525" marB="0" anchor="b">
                    <a:lnL>
                      <a:noFill/>
                    </a:lnL>
                    <a:lnR>
                      <a:noFill/>
                    </a:lnR>
                    <a:lnT>
                      <a:noFill/>
                    </a:lnT>
                    <a:lnB>
                      <a:noFill/>
                    </a:lnB>
                    <a:solidFill>
                      <a:srgbClr val="F2CEEF"/>
                    </a:solid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09268490"/>
                  </a:ext>
                </a:extLst>
              </a:tr>
              <a:tr h="190500">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ctr" fontAlgn="ctr">
                        <a:buNone/>
                      </a:pPr>
                      <a:endParaRPr lang="nl-BE" sz="1100" b="0" i="0" u="none" strike="noStrike">
                        <a:solidFill>
                          <a:srgbClr val="000000"/>
                        </a:solidFill>
                        <a:effectLst/>
                        <a:latin typeface="Aptos Narrow" panose="020B0004020202020204" pitchFamily="34" charset="0"/>
                      </a:endParaRPr>
                    </a:p>
                  </a:txBody>
                  <a:tcPr marL="9525" marR="9525" marT="9525" marB="0" anchor="ctr">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686706772"/>
                  </a:ext>
                </a:extLst>
              </a:tr>
              <a:tr h="190500">
                <a:tc>
                  <a:txBody>
                    <a:bodyPr/>
                    <a:lstStyle/>
                    <a:p>
                      <a:pPr algn="l" fontAlgn="b">
                        <a:buNone/>
                      </a:pPr>
                      <a:r>
                        <a:rPr lang="nl-BE" sz="1100" b="0" i="0" u="none" strike="noStrike">
                          <a:solidFill>
                            <a:srgbClr val="000000"/>
                          </a:solidFill>
                          <a:effectLst/>
                          <a:latin typeface="Aptos Narrow" panose="020B0004020202020204" pitchFamily="34" charset="0"/>
                        </a:rPr>
                        <a:t>Zonnecollector</a:t>
                      </a:r>
                    </a:p>
                  </a:txBody>
                  <a:tcPr marL="9525" marR="9525" marT="9525" marB="0" anchor="b">
                    <a:lnL>
                      <a:noFill/>
                    </a:lnL>
                    <a:lnR>
                      <a:noFill/>
                    </a:lnR>
                    <a:lnT>
                      <a:noFill/>
                    </a:lnT>
                    <a:lnB>
                      <a:noFill/>
                    </a:lnB>
                    <a:noFill/>
                  </a:tcPr>
                </a:tc>
                <a:tc>
                  <a:txBody>
                    <a:bodyPr/>
                    <a:lstStyle/>
                    <a:p>
                      <a:pPr algn="ctr" fontAlgn="ctr">
                        <a:buNone/>
                      </a:pPr>
                      <a:endParaRPr lang="nl-BE" sz="1100" b="0" i="0" u="none" strike="noStrike">
                        <a:solidFill>
                          <a:srgbClr val="000000"/>
                        </a:solidFill>
                        <a:effectLst/>
                        <a:latin typeface="Aptos Narrow" panose="020B0004020202020204" pitchFamily="34" charset="0"/>
                      </a:endParaRPr>
                    </a:p>
                  </a:txBody>
                  <a:tcPr marL="9525" marR="9525" marT="9525" marB="0" anchor="ctr">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1</a:t>
                      </a: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2</a:t>
                      </a: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3</a:t>
                      </a:r>
                    </a:p>
                  </a:txBody>
                  <a:tcPr marL="9525" marR="9525" marT="9525" marB="0" anchor="b">
                    <a:lnL>
                      <a:noFill/>
                    </a:lnL>
                    <a:lnR>
                      <a:noFill/>
                    </a:lnR>
                    <a:lnT>
                      <a:noFill/>
                    </a:lnT>
                    <a:lnB>
                      <a:noFill/>
                    </a:lnB>
                    <a:noFill/>
                  </a:tcPr>
                </a:tc>
                <a:tc>
                  <a:txBody>
                    <a:bodyPr/>
                    <a:lstStyle/>
                    <a:p>
                      <a:pPr algn="l" fontAlgn="b">
                        <a:buNone/>
                      </a:pPr>
                      <a:endParaRPr lang="nl-BE" sz="11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73675383"/>
                  </a:ext>
                </a:extLst>
              </a:tr>
              <a:tr h="190500">
                <a:tc>
                  <a:txBody>
                    <a:bodyPr/>
                    <a:lstStyle/>
                    <a:p>
                      <a:pPr algn="l" fontAlgn="b">
                        <a:buNone/>
                      </a:pPr>
                      <a:r>
                        <a:rPr lang="nl-BE" sz="1100" b="0" i="0" u="none" strike="noStrike">
                          <a:solidFill>
                            <a:srgbClr val="000000"/>
                          </a:solidFill>
                          <a:effectLst/>
                          <a:latin typeface="Aptos Narrow" panose="020B0004020202020204" pitchFamily="34" charset="0"/>
                        </a:rPr>
                        <a:t>Oppervlakk</a:t>
                      </a:r>
                    </a:p>
                  </a:txBody>
                  <a:tcPr marL="9525" marR="9525" marT="9525" marB="0" anchor="b">
                    <a:lnL>
                      <a:noFill/>
                    </a:lnL>
                    <a:lnR>
                      <a:noFill/>
                    </a:lnR>
                    <a:lnT>
                      <a:noFill/>
                    </a:lnT>
                    <a:lnB>
                      <a:noFill/>
                    </a:lnB>
                    <a:noFill/>
                  </a:tcPr>
                </a:tc>
                <a:tc>
                  <a:txBody>
                    <a:bodyPr/>
                    <a:lstStyle/>
                    <a:p>
                      <a:pPr algn="ctr" fontAlgn="ctr">
                        <a:buNone/>
                      </a:pPr>
                      <a:r>
                        <a:rPr lang="nl-BE" sz="1100" b="0" i="0" u="none" strike="noStrike">
                          <a:solidFill>
                            <a:srgbClr val="000000"/>
                          </a:solidFill>
                          <a:effectLst/>
                          <a:latin typeface="Aptos Narrow" panose="020B0004020202020204" pitchFamily="34" charset="0"/>
                        </a:rPr>
                        <a:t>A</a:t>
                      </a:r>
                    </a:p>
                  </a:txBody>
                  <a:tcPr marL="9525" marR="9525" marT="9525" marB="0" anchor="ctr">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12</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[m²]</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12</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[m²]</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12</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[m²]</a:t>
                      </a:r>
                    </a:p>
                  </a:txBody>
                  <a:tcPr marL="9525" marR="9525" marT="9525" marB="0" anchor="b">
                    <a:lnL>
                      <a:noFill/>
                    </a:lnL>
                    <a:lnR>
                      <a:noFill/>
                    </a:lnR>
                    <a:lnT>
                      <a:noFill/>
                    </a:lnT>
                    <a:lnB>
                      <a:noFill/>
                    </a:lnB>
                    <a:noFill/>
                  </a:tcPr>
                </a:tc>
                <a:extLst>
                  <a:ext uri="{0D108BD9-81ED-4DB2-BD59-A6C34878D82A}">
                    <a16:rowId xmlns:a16="http://schemas.microsoft.com/office/drawing/2014/main" val="851675551"/>
                  </a:ext>
                </a:extLst>
              </a:tr>
              <a:tr h="190500">
                <a:tc>
                  <a:txBody>
                    <a:bodyPr/>
                    <a:lstStyle/>
                    <a:p>
                      <a:pPr algn="l" fontAlgn="b">
                        <a:buNone/>
                      </a:pPr>
                      <a:r>
                        <a:rPr lang="nl-BE" sz="1100" b="0" i="0" u="none" strike="noStrike">
                          <a:solidFill>
                            <a:srgbClr val="000000"/>
                          </a:solidFill>
                          <a:effectLst/>
                          <a:latin typeface="Aptos Narrow" panose="020B0004020202020204" pitchFamily="34" charset="0"/>
                        </a:rPr>
                        <a:t>Hoekopstelling</a:t>
                      </a:r>
                    </a:p>
                  </a:txBody>
                  <a:tcPr marL="9525" marR="9525" marT="9525" marB="0" anchor="b">
                    <a:lnL>
                      <a:noFill/>
                    </a:lnL>
                    <a:lnR>
                      <a:noFill/>
                    </a:lnR>
                    <a:lnT>
                      <a:noFill/>
                    </a:lnT>
                    <a:lnB>
                      <a:noFill/>
                    </a:lnB>
                    <a:noFill/>
                  </a:tcPr>
                </a:tc>
                <a:tc>
                  <a:txBody>
                    <a:bodyPr/>
                    <a:lstStyle/>
                    <a:p>
                      <a:pPr algn="ctr" fontAlgn="ctr">
                        <a:buNone/>
                      </a:pPr>
                      <a:endParaRPr lang="nl-BE" sz="1100" b="0" i="0" u="none" strike="noStrike">
                        <a:solidFill>
                          <a:srgbClr val="000000"/>
                        </a:solidFill>
                        <a:effectLst/>
                        <a:latin typeface="Aptos Narrow" panose="020B0004020202020204" pitchFamily="34" charset="0"/>
                      </a:endParaRPr>
                    </a:p>
                  </a:txBody>
                  <a:tcPr marL="9525" marR="9525" marT="9525" marB="0" anchor="ctr">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30</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30</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30</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a:t>
                      </a:r>
                    </a:p>
                  </a:txBody>
                  <a:tcPr marL="9525" marR="9525" marT="9525" marB="0" anchor="b">
                    <a:lnL>
                      <a:noFill/>
                    </a:lnL>
                    <a:lnR>
                      <a:noFill/>
                    </a:lnR>
                    <a:lnT>
                      <a:noFill/>
                    </a:lnT>
                    <a:lnB>
                      <a:noFill/>
                    </a:lnB>
                    <a:noFill/>
                  </a:tcPr>
                </a:tc>
                <a:extLst>
                  <a:ext uri="{0D108BD9-81ED-4DB2-BD59-A6C34878D82A}">
                    <a16:rowId xmlns:a16="http://schemas.microsoft.com/office/drawing/2014/main" val="2765471318"/>
                  </a:ext>
                </a:extLst>
              </a:tr>
              <a:tr h="190500">
                <a:tc>
                  <a:txBody>
                    <a:bodyPr/>
                    <a:lstStyle/>
                    <a:p>
                      <a:pPr algn="l" fontAlgn="b">
                        <a:buNone/>
                      </a:pPr>
                      <a:r>
                        <a:rPr lang="nl-BE" sz="1100" b="0" i="0" u="none" strike="noStrike">
                          <a:solidFill>
                            <a:srgbClr val="000000"/>
                          </a:solidFill>
                          <a:effectLst/>
                          <a:latin typeface="Aptos Narrow" panose="020B0004020202020204" pitchFamily="34" charset="0"/>
                        </a:rPr>
                        <a:t>Hoekstand zon</a:t>
                      </a:r>
                    </a:p>
                  </a:txBody>
                  <a:tcPr marL="9525" marR="9525" marT="9525" marB="0" anchor="b">
                    <a:lnL>
                      <a:noFill/>
                    </a:lnL>
                    <a:lnR>
                      <a:noFill/>
                    </a:lnR>
                    <a:lnT>
                      <a:noFill/>
                    </a:lnT>
                    <a:lnB>
                      <a:noFill/>
                    </a:lnB>
                    <a:noFill/>
                  </a:tcPr>
                </a:tc>
                <a:tc>
                  <a:txBody>
                    <a:bodyPr/>
                    <a:lstStyle/>
                    <a:p>
                      <a:pPr algn="ctr" fontAlgn="ctr">
                        <a:buNone/>
                      </a:pPr>
                      <a:endParaRPr lang="nl-BE" sz="1100" b="0" i="0" u="none" strike="noStrike">
                        <a:solidFill>
                          <a:srgbClr val="000000"/>
                        </a:solidFill>
                        <a:effectLst/>
                        <a:latin typeface="Aptos Narrow" panose="020B0004020202020204" pitchFamily="34" charset="0"/>
                      </a:endParaRPr>
                    </a:p>
                  </a:txBody>
                  <a:tcPr marL="9525" marR="9525" marT="9525" marB="0" anchor="ctr">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0</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15</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30</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a:t>
                      </a:r>
                    </a:p>
                  </a:txBody>
                  <a:tcPr marL="9525" marR="9525" marT="9525" marB="0" anchor="b">
                    <a:lnL>
                      <a:noFill/>
                    </a:lnL>
                    <a:lnR>
                      <a:noFill/>
                    </a:lnR>
                    <a:lnT>
                      <a:noFill/>
                    </a:lnT>
                    <a:lnB>
                      <a:noFill/>
                    </a:lnB>
                    <a:noFill/>
                  </a:tcPr>
                </a:tc>
                <a:extLst>
                  <a:ext uri="{0D108BD9-81ED-4DB2-BD59-A6C34878D82A}">
                    <a16:rowId xmlns:a16="http://schemas.microsoft.com/office/drawing/2014/main" val="3418895972"/>
                  </a:ext>
                </a:extLst>
              </a:tr>
              <a:tr h="228600">
                <a:tc>
                  <a:txBody>
                    <a:bodyPr/>
                    <a:lstStyle/>
                    <a:p>
                      <a:pPr algn="l" fontAlgn="b">
                        <a:buNone/>
                      </a:pPr>
                      <a:r>
                        <a:rPr lang="nl-BE" sz="1100" b="0" i="0" u="none" strike="noStrike">
                          <a:solidFill>
                            <a:srgbClr val="000000"/>
                          </a:solidFill>
                          <a:effectLst/>
                          <a:latin typeface="Aptos Narrow" panose="020B0004020202020204" pitchFamily="34" charset="0"/>
                        </a:rPr>
                        <a:t>Warmtestroomdichtheid</a:t>
                      </a:r>
                    </a:p>
                  </a:txBody>
                  <a:tcPr marL="9525" marR="9525" marT="9525" marB="0" anchor="b">
                    <a:lnL>
                      <a:noFill/>
                    </a:lnL>
                    <a:lnR>
                      <a:noFill/>
                    </a:lnR>
                    <a:lnT>
                      <a:noFill/>
                    </a:lnT>
                    <a:lnB>
                      <a:noFill/>
                    </a:lnB>
                    <a:noFill/>
                  </a:tcPr>
                </a:tc>
                <a:tc>
                  <a:txBody>
                    <a:bodyPr/>
                    <a:lstStyle/>
                    <a:p>
                      <a:pPr algn="ctr" fontAlgn="ctr">
                        <a:buNone/>
                      </a:pPr>
                      <a:r>
                        <a:rPr lang="el-GR" sz="1100" b="0" i="0" u="none" strike="noStrike">
                          <a:solidFill>
                            <a:srgbClr val="000000"/>
                          </a:solidFill>
                          <a:effectLst/>
                          <a:latin typeface="Aptos Narrow" panose="020B0004020202020204" pitchFamily="34" charset="0"/>
                        </a:rPr>
                        <a:t>φ</a:t>
                      </a:r>
                      <a:r>
                        <a:rPr lang="nl-BE" sz="1100" b="0" i="0" u="none" strike="noStrike" baseline="-25000">
                          <a:solidFill>
                            <a:srgbClr val="000000"/>
                          </a:solidFill>
                          <a:effectLst/>
                          <a:latin typeface="Aptos Narrow" panose="020B0004020202020204" pitchFamily="34" charset="0"/>
                        </a:rPr>
                        <a:t>w</a:t>
                      </a:r>
                      <a:endParaRPr lang="nl-BE" sz="1100" b="0" i="0" u="none" strike="noStrike">
                        <a:solidFill>
                          <a:srgbClr val="000000"/>
                        </a:solidFill>
                        <a:effectLst/>
                        <a:latin typeface="Aptos Narrow" panose="020B0004020202020204" pitchFamily="34" charset="0"/>
                      </a:endParaRPr>
                    </a:p>
                  </a:txBody>
                  <a:tcPr marL="9525" marR="9525" marT="9525" marB="0" anchor="ctr">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300</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[W/m²]</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300</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[W/m²]</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300</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[W/m²]</a:t>
                      </a:r>
                    </a:p>
                  </a:txBody>
                  <a:tcPr marL="9525" marR="9525" marT="9525" marB="0" anchor="b">
                    <a:lnL>
                      <a:noFill/>
                    </a:lnL>
                    <a:lnR>
                      <a:noFill/>
                    </a:lnR>
                    <a:lnT>
                      <a:noFill/>
                    </a:lnT>
                    <a:lnB>
                      <a:noFill/>
                    </a:lnB>
                    <a:noFill/>
                  </a:tcPr>
                </a:tc>
                <a:extLst>
                  <a:ext uri="{0D108BD9-81ED-4DB2-BD59-A6C34878D82A}">
                    <a16:rowId xmlns:a16="http://schemas.microsoft.com/office/drawing/2014/main" val="617337489"/>
                  </a:ext>
                </a:extLst>
              </a:tr>
              <a:tr h="228600">
                <a:tc>
                  <a:txBody>
                    <a:bodyPr/>
                    <a:lstStyle/>
                    <a:p>
                      <a:pPr algn="l" fontAlgn="b">
                        <a:buNone/>
                      </a:pPr>
                      <a:r>
                        <a:rPr lang="nl-BE" sz="1100" b="0" i="0" u="none" strike="noStrike">
                          <a:solidFill>
                            <a:srgbClr val="000000"/>
                          </a:solidFill>
                          <a:effectLst/>
                          <a:latin typeface="Aptos Narrow" panose="020B0004020202020204" pitchFamily="34" charset="0"/>
                        </a:rPr>
                        <a:t>Warmstroom</a:t>
                      </a:r>
                    </a:p>
                  </a:txBody>
                  <a:tcPr marL="9525" marR="9525" marT="9525" marB="0" anchor="b">
                    <a:lnL>
                      <a:noFill/>
                    </a:lnL>
                    <a:lnR>
                      <a:noFill/>
                    </a:lnR>
                    <a:lnT>
                      <a:noFill/>
                    </a:lnT>
                    <a:lnB>
                      <a:noFill/>
                    </a:lnB>
                    <a:noFill/>
                  </a:tcPr>
                </a:tc>
                <a:tc>
                  <a:txBody>
                    <a:bodyPr/>
                    <a:lstStyle/>
                    <a:p>
                      <a:pPr algn="ctr" fontAlgn="ctr">
                        <a:buNone/>
                      </a:pPr>
                      <a:r>
                        <a:rPr lang="el-GR" sz="1100" b="0" i="0" u="none" strike="noStrike">
                          <a:solidFill>
                            <a:srgbClr val="000000"/>
                          </a:solidFill>
                          <a:effectLst/>
                          <a:latin typeface="Aptos Narrow" panose="020B0004020202020204" pitchFamily="34" charset="0"/>
                        </a:rPr>
                        <a:t>Φ</a:t>
                      </a:r>
                      <a:r>
                        <a:rPr lang="nl-BE" sz="1100" b="0" i="0" u="none" strike="noStrike" baseline="-25000">
                          <a:solidFill>
                            <a:srgbClr val="000000"/>
                          </a:solidFill>
                          <a:effectLst/>
                          <a:latin typeface="Aptos Narrow" panose="020B0004020202020204" pitchFamily="34" charset="0"/>
                        </a:rPr>
                        <a:t>w</a:t>
                      </a:r>
                      <a:endParaRPr lang="nl-BE" sz="1100" b="0" i="0" u="none" strike="noStrike">
                        <a:solidFill>
                          <a:srgbClr val="000000"/>
                        </a:solidFill>
                        <a:effectLst/>
                        <a:latin typeface="Aptos Narrow" panose="020B0004020202020204" pitchFamily="34" charset="0"/>
                      </a:endParaRPr>
                    </a:p>
                  </a:txBody>
                  <a:tcPr marL="9525" marR="9525" marT="9525" marB="0" anchor="ctr">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3.600</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[W]</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2.735</a:t>
                      </a:r>
                    </a:p>
                  </a:txBody>
                  <a:tcPr marL="9525" marR="9525" marT="9525" marB="0" anchor="b">
                    <a:lnL>
                      <a:noFill/>
                    </a:lnL>
                    <a:lnR>
                      <a:noFill/>
                    </a:lnR>
                    <a:lnT>
                      <a:noFill/>
                    </a:lnT>
                    <a:lnB>
                      <a:noFill/>
                    </a:lnB>
                    <a:noFill/>
                  </a:tcPr>
                </a:tc>
                <a:tc>
                  <a:txBody>
                    <a:bodyPr/>
                    <a:lstStyle/>
                    <a:p>
                      <a:pPr algn="l" fontAlgn="b">
                        <a:buNone/>
                      </a:pPr>
                      <a:r>
                        <a:rPr lang="nl-BE" sz="1100" b="0" i="0" u="none" strike="noStrike">
                          <a:solidFill>
                            <a:srgbClr val="000000"/>
                          </a:solidFill>
                          <a:effectLst/>
                          <a:latin typeface="Aptos Narrow" panose="020B0004020202020204" pitchFamily="34" charset="0"/>
                        </a:rPr>
                        <a:t>[W]</a:t>
                      </a:r>
                    </a:p>
                  </a:txBody>
                  <a:tcPr marL="9525" marR="9525" marT="9525" marB="0" anchor="b">
                    <a:lnL>
                      <a:noFill/>
                    </a:lnL>
                    <a:lnR>
                      <a:noFill/>
                    </a:lnR>
                    <a:lnT>
                      <a:noFill/>
                    </a:lnT>
                    <a:lnB>
                      <a:noFill/>
                    </a:lnB>
                    <a:noFill/>
                  </a:tcPr>
                </a:tc>
                <a:tc>
                  <a:txBody>
                    <a:bodyPr/>
                    <a:lstStyle/>
                    <a:p>
                      <a:pPr algn="r" fontAlgn="b">
                        <a:buNone/>
                      </a:pPr>
                      <a:r>
                        <a:rPr lang="nl-BE" sz="1100" b="0" i="0" u="none" strike="noStrike">
                          <a:solidFill>
                            <a:srgbClr val="000000"/>
                          </a:solidFill>
                          <a:effectLst/>
                          <a:latin typeface="Aptos Narrow" panose="020B0004020202020204" pitchFamily="34" charset="0"/>
                        </a:rPr>
                        <a:t>555</a:t>
                      </a:r>
                    </a:p>
                  </a:txBody>
                  <a:tcPr marL="9525" marR="9525" marT="9525" marB="0" anchor="b">
                    <a:lnL>
                      <a:noFill/>
                    </a:lnL>
                    <a:lnR>
                      <a:noFill/>
                    </a:lnR>
                    <a:lnT>
                      <a:noFill/>
                    </a:lnT>
                    <a:lnB>
                      <a:noFill/>
                    </a:lnB>
                    <a:noFill/>
                  </a:tcPr>
                </a:tc>
                <a:tc>
                  <a:txBody>
                    <a:bodyPr/>
                    <a:lstStyle/>
                    <a:p>
                      <a:pPr algn="l" fontAlgn="b">
                        <a:buNone/>
                      </a:pPr>
                      <a:r>
                        <a:rPr lang="nl-BE" sz="1100" b="0" i="0" u="none" strike="noStrike" dirty="0">
                          <a:solidFill>
                            <a:srgbClr val="000000"/>
                          </a:solidFill>
                          <a:effectLst/>
                          <a:latin typeface="Aptos Narrow" panose="020B0004020202020204" pitchFamily="34" charset="0"/>
                        </a:rPr>
                        <a:t>[W]</a:t>
                      </a:r>
                    </a:p>
                  </a:txBody>
                  <a:tcPr marL="9525" marR="9525" marT="9525" marB="0" anchor="b">
                    <a:lnL>
                      <a:noFill/>
                    </a:lnL>
                    <a:lnR>
                      <a:noFill/>
                    </a:lnR>
                    <a:lnT>
                      <a:noFill/>
                    </a:lnT>
                    <a:lnB>
                      <a:noFill/>
                    </a:lnB>
                    <a:noFill/>
                  </a:tcPr>
                </a:tc>
                <a:extLst>
                  <a:ext uri="{0D108BD9-81ED-4DB2-BD59-A6C34878D82A}">
                    <a16:rowId xmlns:a16="http://schemas.microsoft.com/office/drawing/2014/main" val="591882517"/>
                  </a:ext>
                </a:extLst>
              </a:tr>
            </a:tbl>
          </a:graphicData>
        </a:graphic>
      </p:graphicFrame>
    </p:spTree>
    <p:extLst>
      <p:ext uri="{BB962C8B-B14F-4D97-AF65-F5344CB8AC3E}">
        <p14:creationId xmlns:p14="http://schemas.microsoft.com/office/powerpoint/2010/main" val="384769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Warmte- Conductie</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13</a:t>
            </a:fld>
            <a:endParaRPr lang="nl-BE" dirty="0"/>
          </a:p>
        </p:txBody>
      </p:sp>
      <mc:AlternateContent xmlns:mc="http://schemas.openxmlformats.org/markup-compatibility/2006" xmlns:a14="http://schemas.microsoft.com/office/drawing/2010/main">
        <mc:Choice Requires="a14">
          <p:sp>
            <p:nvSpPr>
              <p:cNvPr id="9" name="Text Placeholder 1">
                <a:extLst>
                  <a:ext uri="{FF2B5EF4-FFF2-40B4-BE49-F238E27FC236}">
                    <a16:creationId xmlns:a16="http://schemas.microsoft.com/office/drawing/2014/main" id="{DE78E028-529B-73E2-C4EB-88FB6CE5C48D}"/>
                  </a:ext>
                </a:extLst>
              </p:cNvPr>
              <p:cNvSpPr>
                <a:spLocks noGrp="1"/>
              </p:cNvSpPr>
              <p:nvPr>
                <p:ph type="body" sz="quarter" idx="17"/>
              </p:nvPr>
            </p:nvSpPr>
            <p:spPr>
              <a:xfrm>
                <a:off x="998692" y="2104301"/>
                <a:ext cx="6903361" cy="6858000"/>
              </a:xfrm>
              <a:solidFill>
                <a:schemeClr val="accent5">
                  <a:lumMod val="90000"/>
                </a:schemeClr>
              </a:solidFill>
            </p:spPr>
            <p:txBody>
              <a:bodyPr/>
              <a:lstStyle/>
              <a:p>
                <a:r>
                  <a:rPr lang="nl-NL" sz="3000" dirty="0">
                    <a:solidFill>
                      <a:srgbClr val="FF0000"/>
                    </a:solidFill>
                    <a:latin typeface="+mj-lt"/>
                  </a:rPr>
                  <a:t>Conductie</a:t>
                </a:r>
                <a:endParaRPr lang="nl-NL" sz="1600" dirty="0"/>
              </a:p>
              <a:p>
                <a:r>
                  <a:rPr lang="nl-NL" sz="2000" b="0" i="0" dirty="0">
                    <a:effectLst/>
                    <a:latin typeface="+mj-lt"/>
                  </a:rPr>
                  <a:t>Dit is warmteoverdracht binnen de desbetreffende stof, waarbij warmte stroomt van deeltjes met de hogere kinetische energie (temperatuur) naar minder energierijke (koudere) deeltjes. De warmtestroom is afhankelijk van het </a:t>
                </a:r>
                <a:r>
                  <a:rPr lang="nl-NL" sz="2000" b="0" i="0" dirty="0" err="1">
                    <a:effectLst/>
                    <a:latin typeface="+mj-lt"/>
                  </a:rPr>
                  <a:t>temperatuursverschil</a:t>
                </a:r>
                <a:r>
                  <a:rPr lang="nl-NL" sz="2000" b="0" i="0" dirty="0">
                    <a:effectLst/>
                    <a:latin typeface="+mj-lt"/>
                  </a:rPr>
                  <a:t> over de afstand (de temperatuurgradiënt) en de interne weerstand tegen warmtestroom van het betreffende materiaal, die de thermische geleidbaarheid of warmtegeleidingscoëfficiënt l [W/</a:t>
                </a:r>
                <a:r>
                  <a:rPr lang="nl-NL" sz="2000" b="0" i="0" dirty="0" err="1">
                    <a:effectLst/>
                    <a:latin typeface="+mj-lt"/>
                  </a:rPr>
                  <a:t>mK</a:t>
                </a:r>
                <a:r>
                  <a:rPr lang="nl-NL" sz="2000" b="0" i="0" dirty="0">
                    <a:effectLst/>
                    <a:latin typeface="+mj-lt"/>
                  </a:rPr>
                  <a:t>] genoemd wordt. Dit principe wordt uitgedrukt in de wet van </a:t>
                </a:r>
                <a:r>
                  <a:rPr lang="nl-NL" sz="2000" b="0" i="0" dirty="0" err="1">
                    <a:effectLst/>
                    <a:latin typeface="+mj-lt"/>
                  </a:rPr>
                  <a:t>Fourier</a:t>
                </a:r>
                <a:r>
                  <a:rPr lang="nl-NL" sz="2000" b="0" i="0" dirty="0">
                    <a:effectLst/>
                    <a:latin typeface="+mj-lt"/>
                  </a:rPr>
                  <a:t>.</a:t>
                </a:r>
              </a:p>
              <a:p>
                <a:endParaRPr lang="nl-BE" sz="2000" dirty="0">
                  <a:latin typeface="+mj-lt"/>
                </a:endParaRPr>
              </a:p>
              <a:p>
                <a:pPr/>
                <a14:m>
                  <m:oMathPara xmlns:m="http://schemas.openxmlformats.org/officeDocument/2006/math">
                    <m:oMathParaPr>
                      <m:jc m:val="centerGroup"/>
                    </m:oMathParaPr>
                    <m:oMath xmlns:m="http://schemas.openxmlformats.org/officeDocument/2006/math">
                      <m:sSub>
                        <m:sSubPr>
                          <m:ctrlPr>
                            <a:rPr lang="nl-BE" sz="2000" i="1" smtClean="0">
                              <a:effectLst/>
                              <a:latin typeface="Cambria Math" panose="02040503050406030204" pitchFamily="18" charset="0"/>
                            </a:rPr>
                          </m:ctrlPr>
                        </m:sSubPr>
                        <m:e>
                          <m:r>
                            <m:rPr>
                              <m:sty m:val="p"/>
                            </m:rPr>
                            <a:rPr lang="nl-BE" sz="2000">
                              <a:effectLst/>
                              <a:latin typeface="Cambria Math" panose="02040503050406030204" pitchFamily="18" charset="0"/>
                              <a:ea typeface="Calibri" panose="020F0502020204030204" pitchFamily="34" charset="0"/>
                              <a:cs typeface="Times New Roman" panose="02020603050405020304" pitchFamily="18" charset="0"/>
                            </a:rPr>
                            <m:t>Φ</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𝑤</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r>
                        <a:rPr lang="nl-BE" sz="2000" i="1">
                          <a:effectLst/>
                          <a:latin typeface="Cambria Math" panose="02040503050406030204" pitchFamily="18" charset="0"/>
                          <a:ea typeface="Calibri" panose="020F0502020204030204" pitchFamily="34" charset="0"/>
                          <a:cs typeface="Times New Roman" panose="02020603050405020304" pitchFamily="18" charset="0"/>
                        </a:rPr>
                        <m:t>𝜆</m:t>
                      </m:r>
                      <m:r>
                        <a:rPr lang="nl-BE" sz="2000" i="1">
                          <a:effectLst/>
                          <a:latin typeface="Cambria Math" panose="02040503050406030204" pitchFamily="18" charset="0"/>
                          <a:ea typeface="Calibri" panose="020F0502020204030204" pitchFamily="34" charset="0"/>
                          <a:cs typeface="Times New Roman" panose="02020603050405020304" pitchFamily="18" charset="0"/>
                        </a:rPr>
                        <m:t>∙</m:t>
                      </m:r>
                      <m:r>
                        <a:rPr lang="nl-BE" sz="2000" i="1">
                          <a:effectLst/>
                          <a:latin typeface="Cambria Math" panose="02040503050406030204" pitchFamily="18" charset="0"/>
                          <a:ea typeface="Calibri" panose="020F0502020204030204" pitchFamily="34" charset="0"/>
                          <a:cs typeface="Times New Roman" panose="02020603050405020304" pitchFamily="18" charset="0"/>
                        </a:rPr>
                        <m:t>𝐴</m:t>
                      </m:r>
                      <m:r>
                        <a:rPr lang="nl-BE" sz="20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nl-BE" sz="2000" i="1">
                              <a:effectLst/>
                              <a:latin typeface="Cambria Math" panose="02040503050406030204" pitchFamily="18" charset="0"/>
                            </a:rPr>
                          </m:ctrlPr>
                        </m:fPr>
                        <m:num>
                          <m:r>
                            <a:rPr lang="nl-BE" sz="2000" i="1">
                              <a:effectLst/>
                              <a:latin typeface="Cambria Math" panose="02040503050406030204" pitchFamily="18" charset="0"/>
                              <a:ea typeface="Calibri" panose="020F0502020204030204" pitchFamily="34" charset="0"/>
                              <a:cs typeface="Times New Roman" panose="02020603050405020304" pitchFamily="18" charset="0"/>
                            </a:rPr>
                            <m:t>𝑑𝑇</m:t>
                          </m:r>
                        </m:num>
                        <m:den>
                          <m:r>
                            <a:rPr lang="nl-BE" sz="2000" i="1">
                              <a:effectLst/>
                              <a:latin typeface="Cambria Math" panose="02040503050406030204" pitchFamily="18" charset="0"/>
                              <a:ea typeface="Calibri" panose="020F0502020204030204" pitchFamily="34" charset="0"/>
                              <a:cs typeface="Times New Roman" panose="02020603050405020304" pitchFamily="18" charset="0"/>
                            </a:rPr>
                            <m:t>𝑑𝑥</m:t>
                          </m:r>
                        </m:den>
                      </m:f>
                    </m:oMath>
                  </m:oMathPara>
                </a14:m>
                <a:endParaRPr lang="nl-BE" sz="2000" dirty="0">
                  <a:latin typeface="+mj-lt"/>
                </a:endParaRPr>
              </a:p>
              <a:p>
                <a:endParaRPr lang="nl-BE" sz="2000" dirty="0">
                  <a:latin typeface="+mj-lt"/>
                </a:endParaRPr>
              </a:p>
              <a:p>
                <a:r>
                  <a:rPr lang="nl-BE" sz="2000" dirty="0">
                    <a:latin typeface="+mj-lt"/>
                  </a:rPr>
                  <a:t>Bereken de warmtestroom voor een vrieshuis met volgende specificaties. Lengte 120m bij 80m en een hoogte van 40m.</a:t>
                </a:r>
              </a:p>
              <a:p>
                <a:r>
                  <a:rPr lang="nl-BE" sz="2000" dirty="0">
                    <a:latin typeface="+mj-lt"/>
                  </a:rPr>
                  <a:t>De temperatuur binnen is -20°C en de zomerpiek is geteld op+35°C buitentemperatuur. De isolatiepanelen hebben een dikte van 200 mm met een </a:t>
                </a:r>
                <a:r>
                  <a:rPr lang="nl-NL" sz="2000" dirty="0">
                    <a:latin typeface="+mj-lt"/>
                  </a:rPr>
                  <a:t>(warmtegeleidingscoëfficiënt) λ = 0,018 W/</a:t>
                </a:r>
                <a:r>
                  <a:rPr lang="nl-NL" sz="2000" dirty="0" err="1">
                    <a:latin typeface="+mj-lt"/>
                  </a:rPr>
                  <a:t>mK</a:t>
                </a:r>
                <a:endParaRPr lang="nl-BE" sz="2000" dirty="0">
                  <a:latin typeface="+mj-lt"/>
                </a:endParaRPr>
              </a:p>
              <a:p>
                <a:endParaRPr lang="nl-BE" sz="1600" dirty="0">
                  <a:latin typeface="+mj-lt"/>
                </a:endParaRPr>
              </a:p>
            </p:txBody>
          </p:sp>
        </mc:Choice>
        <mc:Fallback xmlns="">
          <p:sp>
            <p:nvSpPr>
              <p:cNvPr id="9" name="Text Placeholder 1">
                <a:extLst>
                  <a:ext uri="{FF2B5EF4-FFF2-40B4-BE49-F238E27FC236}">
                    <a16:creationId xmlns:a16="http://schemas.microsoft.com/office/drawing/2014/main" id="{DE78E028-529B-73E2-C4EB-88FB6CE5C48D}"/>
                  </a:ext>
                </a:extLst>
              </p:cNvPr>
              <p:cNvSpPr>
                <a:spLocks noGrp="1" noRot="1" noChangeAspect="1" noMove="1" noResize="1" noEditPoints="1" noAdjustHandles="1" noChangeArrowheads="1" noChangeShapeType="1" noTextEdit="1"/>
              </p:cNvSpPr>
              <p:nvPr>
                <p:ph type="body" sz="quarter" idx="17"/>
              </p:nvPr>
            </p:nvSpPr>
            <p:spPr>
              <a:xfrm>
                <a:off x="998692" y="2104301"/>
                <a:ext cx="6903361" cy="6858000"/>
              </a:xfrm>
              <a:blipFill>
                <a:blip r:embed="rId2"/>
                <a:stretch>
                  <a:fillRect l="-2120" t="-1778" r="-1678"/>
                </a:stretch>
              </a:blipFill>
            </p:spPr>
            <p:txBody>
              <a:bodyPr/>
              <a:lstStyle/>
              <a:p>
                <a:r>
                  <a:rPr lang="nl-BE">
                    <a:noFill/>
                  </a:rPr>
                  <a:t> </a:t>
                </a:r>
              </a:p>
            </p:txBody>
          </p:sp>
        </mc:Fallback>
      </mc:AlternateContent>
      <p:sp>
        <p:nvSpPr>
          <p:cNvPr id="6" name="Rechthoek 5">
            <a:extLst>
              <a:ext uri="{FF2B5EF4-FFF2-40B4-BE49-F238E27FC236}">
                <a16:creationId xmlns:a16="http://schemas.microsoft.com/office/drawing/2014/main" id="{A6B12EF8-27E9-5840-9930-CB5C69FE3E60}"/>
              </a:ext>
            </a:extLst>
          </p:cNvPr>
          <p:cNvSpPr/>
          <p:nvPr/>
        </p:nvSpPr>
        <p:spPr>
          <a:xfrm>
            <a:off x="11027390" y="2243138"/>
            <a:ext cx="1645623" cy="6303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Rechthoek 7">
            <a:extLst>
              <a:ext uri="{FF2B5EF4-FFF2-40B4-BE49-F238E27FC236}">
                <a16:creationId xmlns:a16="http://schemas.microsoft.com/office/drawing/2014/main" id="{82347BA3-D49E-B784-5F5A-ADE45238BC16}"/>
              </a:ext>
            </a:extLst>
          </p:cNvPr>
          <p:cNvSpPr/>
          <p:nvPr/>
        </p:nvSpPr>
        <p:spPr>
          <a:xfrm>
            <a:off x="14001750" y="2243137"/>
            <a:ext cx="1641857" cy="6303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hthoek 9">
            <a:extLst>
              <a:ext uri="{FF2B5EF4-FFF2-40B4-BE49-F238E27FC236}">
                <a16:creationId xmlns:a16="http://schemas.microsoft.com/office/drawing/2014/main" id="{1DA88C53-3B58-433D-67DD-8FDA1B0CFC6E}"/>
              </a:ext>
            </a:extLst>
          </p:cNvPr>
          <p:cNvSpPr/>
          <p:nvPr/>
        </p:nvSpPr>
        <p:spPr>
          <a:xfrm>
            <a:off x="13848352" y="3526933"/>
            <a:ext cx="2167936" cy="6303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050" name="Picture 2" descr="Diepvries voor 150 miljoen porties friet in Tilburg: de grootste in ...">
            <a:extLst>
              <a:ext uri="{FF2B5EF4-FFF2-40B4-BE49-F238E27FC236}">
                <a16:creationId xmlns:a16="http://schemas.microsoft.com/office/drawing/2014/main" id="{A80E2352-3CE2-DF7F-4578-34FD4FA2E4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66"/>
          <a:stretch/>
        </p:blipFill>
        <p:spPr bwMode="auto">
          <a:xfrm>
            <a:off x="7902054" y="2104300"/>
            <a:ext cx="96722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33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Warmte- Convectie</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14</a:t>
            </a:fld>
            <a:endParaRPr lang="nl-BE" dirty="0"/>
          </a:p>
        </p:txBody>
      </p:sp>
      <mc:AlternateContent xmlns:mc="http://schemas.openxmlformats.org/markup-compatibility/2006">
        <mc:Choice xmlns:a14="http://schemas.microsoft.com/office/drawing/2010/main" Requires="a14">
          <p:sp>
            <p:nvSpPr>
              <p:cNvPr id="9" name="Text Placeholder 1">
                <a:extLst>
                  <a:ext uri="{FF2B5EF4-FFF2-40B4-BE49-F238E27FC236}">
                    <a16:creationId xmlns:a16="http://schemas.microsoft.com/office/drawing/2014/main" id="{DE78E028-529B-73E2-C4EB-88FB6CE5C48D}"/>
                  </a:ext>
                </a:extLst>
              </p:cNvPr>
              <p:cNvSpPr>
                <a:spLocks noGrp="1"/>
              </p:cNvSpPr>
              <p:nvPr>
                <p:ph type="body" sz="quarter" idx="17"/>
              </p:nvPr>
            </p:nvSpPr>
            <p:spPr>
              <a:xfrm>
                <a:off x="998692" y="2104301"/>
                <a:ext cx="11072344" cy="6858000"/>
              </a:xfrm>
              <a:solidFill>
                <a:schemeClr val="accent5">
                  <a:lumMod val="90000"/>
                </a:schemeClr>
              </a:solidFill>
            </p:spPr>
            <p:txBody>
              <a:bodyPr/>
              <a:lstStyle/>
              <a:p>
                <a:r>
                  <a:rPr lang="nl-NL" sz="3000" dirty="0">
                    <a:solidFill>
                      <a:srgbClr val="FF0000"/>
                    </a:solidFill>
                    <a:latin typeface="+mj-lt"/>
                  </a:rPr>
                  <a:t>Convectie </a:t>
                </a:r>
                <a:endParaRPr lang="nl-NL" sz="1600" dirty="0"/>
              </a:p>
              <a:p>
                <a:r>
                  <a:rPr lang="nl-NL" sz="2000" b="0" i="0" dirty="0">
                    <a:effectLst/>
                    <a:latin typeface="+mj-lt"/>
                  </a:rPr>
                  <a:t>Warmtetransport door convectie is een proces waarbij warmte wordt overgedragen door de beweging van vloeistoffen of gassen. Dit gebeurt wanneer een warmer deel van de vloeistof of het gas zich verplaatst naar een kouder deel, waardoor warmte wordt getransporteerd. Convectie kan op twee manieren plaatsvinden:</a:t>
                </a:r>
              </a:p>
              <a:p>
                <a:r>
                  <a:rPr lang="nl-NL" sz="2000" b="1" i="0" dirty="0">
                    <a:effectLst/>
                    <a:latin typeface="+mj-lt"/>
                  </a:rPr>
                  <a:t>Natuurlijke convectie: </a:t>
                </a:r>
                <a:r>
                  <a:rPr lang="nl-NL" sz="2000" b="0" i="0" dirty="0">
                    <a:effectLst/>
                    <a:latin typeface="+mj-lt"/>
                  </a:rPr>
                  <a:t>Dit gebeurt door temperatuurverschillen die leiden tot dichtheidsverschillen in de vloeistof of het gas. Bijvoorbeeld, warme lucht stijgt op omdat het minder dicht is dan koude lucht1.</a:t>
                </a:r>
              </a:p>
              <a:p>
                <a:r>
                  <a:rPr lang="nl-NL" sz="2000" b="1" i="0" dirty="0">
                    <a:effectLst/>
                    <a:latin typeface="+mj-lt"/>
                  </a:rPr>
                  <a:t>Geforceerde convectie: </a:t>
                </a:r>
                <a:r>
                  <a:rPr lang="nl-NL" sz="2000" b="0" i="0" dirty="0">
                    <a:effectLst/>
                    <a:latin typeface="+mj-lt"/>
                  </a:rPr>
                  <a:t>Hierbij wordt de beweging van de vloeistof of het gas veroorzaakt door externe krachten, zoals een ventilator of pomp2.</a:t>
                </a:r>
              </a:p>
              <a:p>
                <a:r>
                  <a:rPr lang="nl-NL" sz="2000" b="0" i="0" dirty="0">
                    <a:effectLst/>
                    <a:latin typeface="+mj-lt"/>
                  </a:rPr>
                  <a:t>Convectie speelt een belangrijke rol in veel natuurlijke en industriële processen, zoals het verwarmen van gebouwen, koeling van elektronische apparaten, en het weerpatroon in de atmosfeer.</a:t>
                </a:r>
              </a:p>
              <a:p>
                <a:pPr/>
                <a14:m>
                  <m:oMathPara xmlns:m="http://schemas.openxmlformats.org/officeDocument/2006/math">
                    <m:oMathParaPr>
                      <m:jc m:val="centerGroup"/>
                    </m:oMathParaPr>
                    <m:oMath xmlns:m="http://schemas.openxmlformats.org/officeDocument/2006/math">
                      <m:sSub>
                        <m:sSubPr>
                          <m:ctrlPr>
                            <a:rPr lang="nl-BE" sz="20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nl-BE" sz="2000" kern="100">
                              <a:effectLst/>
                              <a:latin typeface="Cambria Math" panose="02040503050406030204" pitchFamily="18" charset="0"/>
                              <a:ea typeface="Calibri" panose="020F0502020204030204" pitchFamily="34" charset="0"/>
                              <a:cs typeface="Times New Roman" panose="02020603050405020304" pitchFamily="18" charset="0"/>
                            </a:rPr>
                            <m:t>Φ</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𝑤</m:t>
                          </m:r>
                        </m:sub>
                      </m:s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𝛼</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𝑐</m:t>
                          </m:r>
                        </m:sub>
                      </m:s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𝐴</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𝑇</m:t>
                      </m:r>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nl-BE" sz="2000" dirty="0">
                    <a:latin typeface="+mj-lt"/>
                  </a:rPr>
                  <a:t>Als een fabrikant een capaciteit opgeeft van 2.841W voor een radiator type 33 van 700mm hoogte. Wat is dan de </a:t>
                </a:r>
                <a:r>
                  <a:rPr lang="nl-BE" sz="2000" dirty="0" err="1">
                    <a:latin typeface="+mj-lt"/>
                  </a:rPr>
                  <a:t>warmteoverdrachtscoëfficient</a:t>
                </a:r>
                <a:r>
                  <a:rPr lang="nl-BE" sz="2000" dirty="0">
                    <a:latin typeface="+mj-lt"/>
                  </a:rPr>
                  <a:t> als je weet dat het oppervlak 1,6 m² is ? (75°C/65°C/20°C)</a:t>
                </a:r>
              </a:p>
              <a:p>
                <a:endParaRPr lang="nl-BE" sz="2000" dirty="0">
                  <a:latin typeface="+mj-lt"/>
                </a:endParaRPr>
              </a:p>
              <a:p>
                <a:pPr algn="ctr"/>
                <a14:m>
                  <m:oMathPara xmlns:m="http://schemas.openxmlformats.org/officeDocument/2006/math">
                    <m:oMathParaPr>
                      <m:jc m:val="centerGroup"/>
                    </m:oMathParaPr>
                    <m:oMath xmlns:m="http://schemas.openxmlformats.org/officeDocument/2006/math">
                      <m:sSub>
                        <m:sSubPr>
                          <m:ctrlPr>
                            <a:rPr lang="nl-BE" sz="20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2000" i="1" kern="100">
                              <a:latin typeface="Cambria Math" panose="02040503050406030204" pitchFamily="18" charset="0"/>
                              <a:ea typeface="Calibri" panose="020F0502020204030204" pitchFamily="34" charset="0"/>
                              <a:cs typeface="Times New Roman" panose="02020603050405020304" pitchFamily="18" charset="0"/>
                            </a:rPr>
                            <m:t>𝛼</m:t>
                          </m:r>
                        </m:e>
                        <m:sub>
                          <m:r>
                            <a:rPr lang="nl-BE" sz="2000" i="1" kern="100">
                              <a:latin typeface="Cambria Math" panose="02040503050406030204" pitchFamily="18" charset="0"/>
                              <a:ea typeface="Calibri" panose="020F0502020204030204" pitchFamily="34" charset="0"/>
                              <a:cs typeface="Times New Roman" panose="02020603050405020304" pitchFamily="18" charset="0"/>
                            </a:rPr>
                            <m:t>𝑐</m:t>
                          </m:r>
                        </m:sub>
                      </m:sSub>
                      <m:r>
                        <a:rPr lang="nl-BE" sz="2000" i="1" kern="100">
                          <a:latin typeface="Cambria Math" panose="02040503050406030204" pitchFamily="18" charset="0"/>
                          <a:ea typeface="Calibri" panose="020F0502020204030204" pitchFamily="34" charset="0"/>
                          <a:cs typeface="Times New Roman" panose="02020603050405020304" pitchFamily="18" charset="0"/>
                        </a:rPr>
                        <m:t>=</m:t>
                      </m:r>
                      <m:r>
                        <a:rPr lang="nl-BE" sz="2000" b="0" i="1" kern="100" smtClean="0">
                          <a:latin typeface="Cambria Math" panose="02040503050406030204" pitchFamily="18" charset="0"/>
                          <a:ea typeface="Calibri" panose="020F0502020204030204" pitchFamily="34" charset="0"/>
                          <a:cs typeface="Times New Roman" panose="02020603050405020304" pitchFamily="18" charset="0"/>
                        </a:rPr>
                        <m:t>𝑘</m:t>
                      </m:r>
                      <m:r>
                        <a:rPr lang="nl-BE" sz="2000" i="1" kern="100" smtClean="0">
                          <a:latin typeface="Cambria Math" panose="02040503050406030204" pitchFamily="18" charset="0"/>
                          <a:ea typeface="Calibri" panose="020F0502020204030204" pitchFamily="34" charset="0"/>
                          <a:cs typeface="Times New Roman" panose="02020603050405020304" pitchFamily="18" charset="0"/>
                        </a:rPr>
                        <m:t>∙</m:t>
                      </m:r>
                      <m:sSup>
                        <m:sSupPr>
                          <m:ctrlPr>
                            <a:rPr lang="nl-BE" sz="2000" i="1" kern="100" smtClean="0">
                              <a:latin typeface="Cambria Math" panose="02040503050406030204" pitchFamily="18" charset="0"/>
                              <a:ea typeface="Calibri" panose="020F0502020204030204" pitchFamily="34" charset="0"/>
                              <a:cs typeface="Times New Roman" panose="02020603050405020304" pitchFamily="18" charset="0"/>
                            </a:rPr>
                          </m:ctrlPr>
                        </m:sSupPr>
                        <m:e>
                          <m:r>
                            <a:rPr lang="nl-BE" sz="2000" i="1" kern="100">
                              <a:latin typeface="Cambria Math" panose="02040503050406030204" pitchFamily="18" charset="0"/>
                              <a:ea typeface="Calibri" panose="020F0502020204030204" pitchFamily="34" charset="0"/>
                              <a:cs typeface="Times New Roman" panose="02020603050405020304" pitchFamily="18" charset="0"/>
                            </a:rPr>
                            <m:t>∆</m:t>
                          </m:r>
                          <m:r>
                            <a:rPr lang="nl-BE" sz="2000" i="1" kern="100">
                              <a:latin typeface="Cambria Math" panose="02040503050406030204" pitchFamily="18" charset="0"/>
                              <a:ea typeface="Calibri" panose="020F0502020204030204" pitchFamily="34" charset="0"/>
                              <a:cs typeface="Times New Roman" panose="02020603050405020304" pitchFamily="18" charset="0"/>
                            </a:rPr>
                            <m:t>𝑇</m:t>
                          </m:r>
                        </m:e>
                        <m:sup>
                          <m:r>
                            <a:rPr lang="nl-BE" sz="2000" b="0" i="1" kern="100" smtClean="0">
                              <a:latin typeface="Cambria Math" panose="02040503050406030204" pitchFamily="18" charset="0"/>
                              <a:ea typeface="Calibri" panose="020F0502020204030204" pitchFamily="34" charset="0"/>
                              <a:cs typeface="Times New Roman" panose="02020603050405020304" pitchFamily="18" charset="0"/>
                            </a:rPr>
                            <m:t>1/3</m:t>
                          </m:r>
                        </m:sup>
                      </m:sSup>
                    </m:oMath>
                  </m:oMathPara>
                </a14:m>
                <a:endParaRPr lang="nl-BE" sz="2000" kern="100" dirty="0">
                  <a:latin typeface="Calibri" panose="020F0502020204030204" pitchFamily="34" charset="0"/>
                  <a:ea typeface="Calibri" panose="020F0502020204030204" pitchFamily="34" charset="0"/>
                  <a:cs typeface="Times New Roman" panose="02020603050405020304" pitchFamily="18" charset="0"/>
                </a:endParaRPr>
              </a:p>
              <a:p>
                <a:endParaRPr lang="nl-BE" sz="2000" dirty="0">
                  <a:latin typeface="+mj-lt"/>
                </a:endParaRPr>
              </a:p>
            </p:txBody>
          </p:sp>
        </mc:Choice>
        <mc:Fallback>
          <p:sp>
            <p:nvSpPr>
              <p:cNvPr id="9" name="Text Placeholder 1">
                <a:extLst>
                  <a:ext uri="{FF2B5EF4-FFF2-40B4-BE49-F238E27FC236}">
                    <a16:creationId xmlns:a16="http://schemas.microsoft.com/office/drawing/2014/main" id="{DE78E028-529B-73E2-C4EB-88FB6CE5C48D}"/>
                  </a:ext>
                </a:extLst>
              </p:cNvPr>
              <p:cNvSpPr>
                <a:spLocks noGrp="1" noRot="1" noChangeAspect="1" noMove="1" noResize="1" noEditPoints="1" noAdjustHandles="1" noChangeArrowheads="1" noChangeShapeType="1" noTextEdit="1"/>
              </p:cNvSpPr>
              <p:nvPr>
                <p:ph type="body" sz="quarter" idx="17"/>
              </p:nvPr>
            </p:nvSpPr>
            <p:spPr>
              <a:xfrm>
                <a:off x="998692" y="2104301"/>
                <a:ext cx="11072344" cy="6858000"/>
              </a:xfrm>
              <a:blipFill>
                <a:blip r:embed="rId2"/>
                <a:stretch>
                  <a:fillRect l="-1322" t="-1778" r="-330"/>
                </a:stretch>
              </a:blipFill>
            </p:spPr>
            <p:txBody>
              <a:bodyPr/>
              <a:lstStyle/>
              <a:p>
                <a:r>
                  <a:rPr lang="nl-BE">
                    <a:noFill/>
                  </a:rPr>
                  <a:t> </a:t>
                </a:r>
              </a:p>
            </p:txBody>
          </p:sp>
        </mc:Fallback>
      </mc:AlternateContent>
      <p:sp>
        <p:nvSpPr>
          <p:cNvPr id="8" name="Rechthoek 7">
            <a:extLst>
              <a:ext uri="{FF2B5EF4-FFF2-40B4-BE49-F238E27FC236}">
                <a16:creationId xmlns:a16="http://schemas.microsoft.com/office/drawing/2014/main" id="{82347BA3-D49E-B784-5F5A-ADE45238BC16}"/>
              </a:ext>
            </a:extLst>
          </p:cNvPr>
          <p:cNvSpPr/>
          <p:nvPr/>
        </p:nvSpPr>
        <p:spPr>
          <a:xfrm>
            <a:off x="14001750" y="2243137"/>
            <a:ext cx="1641857" cy="6303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Rechthoek 9">
            <a:extLst>
              <a:ext uri="{FF2B5EF4-FFF2-40B4-BE49-F238E27FC236}">
                <a16:creationId xmlns:a16="http://schemas.microsoft.com/office/drawing/2014/main" id="{1DA88C53-3B58-433D-67DD-8FDA1B0CFC6E}"/>
              </a:ext>
            </a:extLst>
          </p:cNvPr>
          <p:cNvSpPr/>
          <p:nvPr/>
        </p:nvSpPr>
        <p:spPr>
          <a:xfrm>
            <a:off x="13848352" y="3526933"/>
            <a:ext cx="2167936" cy="6303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074" name="Picture 2" descr="warmtetransport: De warmte moet bijvoorbeeld naar de badkamer ...">
            <a:extLst>
              <a:ext uri="{FF2B5EF4-FFF2-40B4-BE49-F238E27FC236}">
                <a16:creationId xmlns:a16="http://schemas.microsoft.com/office/drawing/2014/main" id="{2A19AE4D-A97F-4B8C-390D-08EA2A3AC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1271" y="2104301"/>
            <a:ext cx="535305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459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vert="horz" lIns="0" tIns="0" rIns="0" bIns="0" rtlCol="0" anchor="t">
            <a:normAutofit/>
          </a:bodyPr>
          <a:lstStyle/>
          <a:p>
            <a:r>
              <a:rPr lang="nl-BE" sz="4400" b="1" dirty="0"/>
              <a:t>Stofeigenschappen-Dichtheid</a:t>
            </a:r>
            <a:endParaRPr lang="nl-BE" kern="1200" dirty="0"/>
          </a:p>
        </p:txBody>
      </p:sp>
      <mc:AlternateContent xmlns:mc="http://schemas.openxmlformats.org/markup-compatibility/2006" xmlns:a14="http://schemas.microsoft.com/office/drawing/2010/main">
        <mc:Choice Requires="a14">
          <p:sp>
            <p:nvSpPr>
              <p:cNvPr id="15" name="Tijdelijke aanduiding voor tekst 11">
                <a:extLst>
                  <a:ext uri="{FF2B5EF4-FFF2-40B4-BE49-F238E27FC236}">
                    <a16:creationId xmlns:a16="http://schemas.microsoft.com/office/drawing/2014/main" id="{61B13354-2933-E819-088C-74CB0DB639A1}"/>
                  </a:ext>
                </a:extLst>
              </p:cNvPr>
              <p:cNvSpPr txBox="1">
                <a:spLocks/>
              </p:cNvSpPr>
              <p:nvPr/>
            </p:nvSpPr>
            <p:spPr>
              <a:xfrm>
                <a:off x="998692" y="1799234"/>
                <a:ext cx="11009448" cy="7265323"/>
              </a:xfrm>
              <a:prstGeom prst="rect">
                <a:avLst/>
              </a:prstGeom>
              <a:solidFill>
                <a:schemeClr val="accent6">
                  <a:lumMod val="90000"/>
                </a:schemeClr>
              </a:solidFill>
            </p:spPr>
            <p:txBody>
              <a:bodyPr vert="horz" lIns="91440" tIns="45720" rIns="91440" bIns="45720" rtlCol="0">
                <a:normAutofit fontScale="85000" lnSpcReduction="10000"/>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400" dirty="0">
                    <a:latin typeface="+mj-lt"/>
                  </a:rPr>
                  <a:t>Dichtheid, ook wel massadichtheid genoemd, is een maat voor de massa per volume-eenheid van een materiaal. Het wordt vaak aangeduid met de Griekse letter ρ (</a:t>
                </a:r>
                <a:r>
                  <a:rPr lang="nl-NL" sz="2400" dirty="0" err="1">
                    <a:latin typeface="+mj-lt"/>
                  </a:rPr>
                  <a:t>rho</a:t>
                </a:r>
                <a:r>
                  <a:rPr lang="nl-NL" sz="2400" dirty="0">
                    <a:latin typeface="+mj-lt"/>
                  </a:rPr>
                  <a:t>). De formule voor dichtheid is:</a:t>
                </a:r>
              </a:p>
              <a:p>
                <a:endParaRPr lang="nl-NL" sz="2400" dirty="0">
                  <a:latin typeface="+mj-lt"/>
                </a:endParaRPr>
              </a:p>
              <a:p>
                <a:pPr/>
                <a14:m>
                  <m:oMathPara xmlns:m="http://schemas.openxmlformats.org/officeDocument/2006/math">
                    <m:oMathParaPr>
                      <m:jc m:val="centerGroup"/>
                    </m:oMathParaPr>
                    <m:oMath xmlns:m="http://schemas.openxmlformats.org/officeDocument/2006/math">
                      <m:r>
                        <a:rPr lang="nl-BE" sz="2400" i="1" kern="100" smtClean="0">
                          <a:effectLst/>
                          <a:latin typeface="Cambria Math" panose="02040503050406030204" pitchFamily="18" charset="0"/>
                          <a:ea typeface="Calibri" panose="020F0502020204030204" pitchFamily="34" charset="0"/>
                          <a:cs typeface="Times New Roman" panose="02020603050405020304" pitchFamily="18" charset="0"/>
                        </a:rPr>
                        <m:t>𝜌</m:t>
                      </m:r>
                      <m:r>
                        <a:rPr lang="nl-BE" sz="2400" i="1" kern="100"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nl-BE" sz="24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nl-BE" sz="2400" i="1" kern="100">
                              <a:effectLst/>
                              <a:latin typeface="Cambria Math" panose="02040503050406030204" pitchFamily="18" charset="0"/>
                              <a:ea typeface="Calibri" panose="020F0502020204030204" pitchFamily="34" charset="0"/>
                              <a:cs typeface="Times New Roman" panose="02020603050405020304" pitchFamily="18" charset="0"/>
                            </a:rPr>
                            <m:t>𝑚</m:t>
                          </m:r>
                        </m:num>
                        <m:den>
                          <m:r>
                            <a:rPr lang="nl-BE" sz="2400" i="1" kern="100">
                              <a:effectLst/>
                              <a:latin typeface="Cambria Math" panose="02040503050406030204" pitchFamily="18" charset="0"/>
                              <a:ea typeface="Calibri" panose="020F0502020204030204" pitchFamily="34" charset="0"/>
                              <a:cs typeface="Times New Roman" panose="02020603050405020304" pitchFamily="18" charset="0"/>
                            </a:rPr>
                            <m:t>𝑉</m:t>
                          </m:r>
                        </m:den>
                      </m:f>
                    </m:oMath>
                  </m:oMathPara>
                </a14:m>
                <a:endParaRPr lang="nl-BE" sz="2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nl-BE" sz="2400" dirty="0">
                    <a:latin typeface="+mj-lt"/>
                  </a:rPr>
                  <a:t>Een voorbeeld hiervan is de toepassing in de thermometer.</a:t>
                </a:r>
              </a:p>
              <a:p>
                <a:endParaRPr lang="nl-BE" sz="2400" dirty="0">
                  <a:latin typeface="+mj-lt"/>
                </a:endParaRPr>
              </a:p>
              <a:p>
                <a:pPr algn="just"/>
                <a:r>
                  <a:rPr lang="nl-NL" sz="2400" dirty="0">
                    <a:latin typeface="+mj-lt"/>
                  </a:rPr>
                  <a:t>Een </a:t>
                </a:r>
                <a:r>
                  <a:rPr lang="nl-NL" sz="2400" dirty="0" err="1">
                    <a:latin typeface="+mj-lt"/>
                  </a:rPr>
                  <a:t>Galileo</a:t>
                </a:r>
                <a:r>
                  <a:rPr lang="nl-NL" sz="2400" dirty="0">
                    <a:latin typeface="+mj-lt"/>
                  </a:rPr>
                  <a:t> thermometer is een fascinerend instrument dat de principes van dichtheid en temperatuurverandering combineert. Het bestaat uit een glazen cilinder gevuld met een vloeistof, meestal alcohol of water, en meerdere glazen bolletjes die verschillende dichtheden hebben.</a:t>
                </a:r>
              </a:p>
              <a:p>
                <a:endParaRPr lang="nl-NL" sz="2400" dirty="0">
                  <a:latin typeface="+mj-lt"/>
                </a:endParaRPr>
              </a:p>
              <a:p>
                <a:r>
                  <a:rPr lang="nl-NL" sz="2400" dirty="0">
                    <a:latin typeface="+mj-lt"/>
                  </a:rPr>
                  <a:t>Hoe werkt het?</a:t>
                </a:r>
              </a:p>
              <a:p>
                <a:pPr algn="just"/>
                <a:r>
                  <a:rPr lang="nl-NL" sz="2400" dirty="0">
                    <a:latin typeface="+mj-lt"/>
                  </a:rPr>
                  <a:t>Dichtheid en temperatuur: De dichtheid van de vloeistof in de cilinder verandert met de temperatuur. Wanneer de temperatuur stijgt, wordt de vloeistof minder dicht, en wanneer de temperatuur daalt, wordt de vloeistof dichter.</a:t>
                </a:r>
              </a:p>
              <a:p>
                <a:pPr algn="just"/>
                <a:r>
                  <a:rPr lang="nl-NL" sz="2400" dirty="0">
                    <a:latin typeface="+mj-lt"/>
                  </a:rPr>
                  <a:t>Glazen bolletjes: Elk bolletje heeft een kleine metalen tag met een temperatuurmarkering. De bolletjes zijn zo ontworpen dat ze bij specifieke temperaturen drijven of zinken, afhankelijk van hun dichtheid in vergelijking met de vloeistof.</a:t>
                </a:r>
              </a:p>
              <a:p>
                <a:pPr algn="just"/>
                <a:r>
                  <a:rPr lang="nl-NL" sz="2400" dirty="0">
                    <a:latin typeface="+mj-lt"/>
                  </a:rPr>
                  <a:t>Aflezen van de temperatuur</a:t>
                </a:r>
              </a:p>
              <a:p>
                <a:pPr algn="just"/>
                <a:r>
                  <a:rPr lang="nl-NL" sz="2400" dirty="0">
                    <a:latin typeface="+mj-lt"/>
                  </a:rPr>
                  <a:t>De temperatuur wordt afgelezen door te kijken naar het laagste bolletje dat drijft of het hoogste bolletje dat zinkt. De temperatuur op de tag van dat bolletje geeft de huidige temperatuur aan</a:t>
                </a:r>
                <a:r>
                  <a:rPr lang="nl-NL" sz="2500" dirty="0">
                    <a:latin typeface="+mj-lt"/>
                  </a:rPr>
                  <a:t>.</a:t>
                </a:r>
                <a:endParaRPr lang="nl-BE" sz="2500" dirty="0">
                  <a:latin typeface="+mj-lt"/>
                </a:endParaRPr>
              </a:p>
            </p:txBody>
          </p:sp>
        </mc:Choice>
        <mc:Fallback xmlns="">
          <p:sp>
            <p:nvSpPr>
              <p:cNvPr id="15" name="Tijdelijke aanduiding voor tekst 11">
                <a:extLst>
                  <a:ext uri="{FF2B5EF4-FFF2-40B4-BE49-F238E27FC236}">
                    <a16:creationId xmlns:a16="http://schemas.microsoft.com/office/drawing/2014/main" id="{61B13354-2933-E819-088C-74CB0DB639A1}"/>
                  </a:ext>
                </a:extLst>
              </p:cNvPr>
              <p:cNvSpPr txBox="1">
                <a:spLocks noRot="1" noChangeAspect="1" noMove="1" noResize="1" noEditPoints="1" noAdjustHandles="1" noChangeArrowheads="1" noChangeShapeType="1" noTextEdit="1"/>
              </p:cNvSpPr>
              <p:nvPr/>
            </p:nvSpPr>
            <p:spPr>
              <a:xfrm>
                <a:off x="998692" y="1799234"/>
                <a:ext cx="11009448" cy="7265323"/>
              </a:xfrm>
              <a:prstGeom prst="rect">
                <a:avLst/>
              </a:prstGeom>
              <a:blipFill>
                <a:blip r:embed="rId2"/>
                <a:stretch>
                  <a:fillRect l="-609" t="-1174" r="-554"/>
                </a:stretch>
              </a:blipFill>
            </p:spPr>
            <p:txBody>
              <a:bodyPr/>
              <a:lstStyle/>
              <a:p>
                <a:r>
                  <a:rPr lang="nl-BE">
                    <a:noFill/>
                  </a:rPr>
                  <a:t> </a:t>
                </a:r>
              </a:p>
            </p:txBody>
          </p:sp>
        </mc:Fallback>
      </mc:AlternateContent>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vert="horz" lIns="91440" tIns="45720" rIns="91440" bIns="45720" rtlCol="0" anchor="ctr">
            <a:normAutofit/>
          </a:bodyPr>
          <a:lstStyle/>
          <a:p>
            <a:pPr>
              <a:spcAft>
                <a:spcPts val="600"/>
              </a:spcAft>
            </a:pPr>
            <a:r>
              <a:rPr lang="nl-BE" kern="1200">
                <a:latin typeface="+mn-lt"/>
                <a:ea typeface="+mn-ea"/>
                <a:cs typeface="+mn-cs"/>
              </a:rPr>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vert="horz" lIns="91440" tIns="45720" rIns="91440" bIns="45720" rtlCol="0" anchor="ctr">
            <a:normAutofit/>
          </a:bodyPr>
          <a:lstStyle/>
          <a:p>
            <a:pPr>
              <a:spcAft>
                <a:spcPts val="600"/>
              </a:spcAft>
            </a:pPr>
            <a:fld id="{B7527A74-2D87-4307-9531-5A57D9647EEB}" type="slidenum">
              <a:rPr lang="nl-BE" smtClean="0"/>
              <a:pPr>
                <a:spcAft>
                  <a:spcPts val="600"/>
                </a:spcAft>
              </a:pPr>
              <a:t>15</a:t>
            </a:fld>
            <a:endParaRPr lang="nl-BE"/>
          </a:p>
        </p:txBody>
      </p:sp>
      <p:pic>
        <p:nvPicPr>
          <p:cNvPr id="2" name="Afbeelding 1">
            <a:extLst>
              <a:ext uri="{FF2B5EF4-FFF2-40B4-BE49-F238E27FC236}">
                <a16:creationId xmlns:a16="http://schemas.microsoft.com/office/drawing/2014/main" id="{BC66DDCA-2486-8EDC-E1D1-24A5DDC6F43E}"/>
              </a:ext>
            </a:extLst>
          </p:cNvPr>
          <p:cNvPicPr>
            <a:picLocks noChangeAspect="1"/>
          </p:cNvPicPr>
          <p:nvPr/>
        </p:nvPicPr>
        <p:blipFill>
          <a:blip r:embed="rId3"/>
          <a:stretch>
            <a:fillRect/>
          </a:stretch>
        </p:blipFill>
        <p:spPr>
          <a:xfrm>
            <a:off x="12597003" y="730182"/>
            <a:ext cx="5467350" cy="8334375"/>
          </a:xfrm>
          <a:prstGeom prst="rect">
            <a:avLst/>
          </a:prstGeom>
        </p:spPr>
      </p:pic>
    </p:spTree>
    <p:extLst>
      <p:ext uri="{BB962C8B-B14F-4D97-AF65-F5344CB8AC3E}">
        <p14:creationId xmlns:p14="http://schemas.microsoft.com/office/powerpoint/2010/main" val="754160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vert="horz" lIns="0" tIns="0" rIns="0" bIns="0" rtlCol="0" anchor="t">
            <a:normAutofit/>
          </a:bodyPr>
          <a:lstStyle/>
          <a:p>
            <a:r>
              <a:rPr lang="nl-BE" sz="4400" b="1" dirty="0"/>
              <a:t>Stofeigenschappen-Specifieke</a:t>
            </a:r>
            <a:r>
              <a:rPr lang="nl-BE" sz="4400" b="1" dirty="0">
                <a:latin typeface="+mj-lt"/>
              </a:rPr>
              <a:t> </a:t>
            </a:r>
            <a:r>
              <a:rPr lang="nl-BE" sz="4400" b="1" dirty="0"/>
              <a:t>warmte</a:t>
            </a:r>
            <a:endParaRPr lang="nl-BE" kern="1200" dirty="0"/>
          </a:p>
        </p:txBody>
      </p:sp>
      <p:sp>
        <p:nvSpPr>
          <p:cNvPr id="15" name="Tijdelijke aanduiding voor tekst 11">
            <a:extLst>
              <a:ext uri="{FF2B5EF4-FFF2-40B4-BE49-F238E27FC236}">
                <a16:creationId xmlns:a16="http://schemas.microsoft.com/office/drawing/2014/main" id="{61B13354-2933-E819-088C-74CB0DB639A1}"/>
              </a:ext>
            </a:extLst>
          </p:cNvPr>
          <p:cNvSpPr txBox="1">
            <a:spLocks/>
          </p:cNvSpPr>
          <p:nvPr/>
        </p:nvSpPr>
        <p:spPr>
          <a:xfrm>
            <a:off x="968665" y="2487877"/>
            <a:ext cx="11009448" cy="4458834"/>
          </a:xfrm>
          <a:prstGeom prst="rect">
            <a:avLst/>
          </a:prstGeom>
          <a:solidFill>
            <a:schemeClr val="accent6">
              <a:lumMod val="90000"/>
            </a:schemeClr>
          </a:solidFill>
        </p:spPr>
        <p:txBody>
          <a:bodyPr vert="horz" lIns="91440" tIns="45720" rIns="91440" bIns="45720" rtlCol="0">
            <a:norm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2000" b="1" u="sng" dirty="0">
                <a:latin typeface="+mj-lt"/>
              </a:rPr>
              <a:t>of soortelijke warmte of soortelijke warmtecapaciteit [c]</a:t>
            </a:r>
            <a:endParaRPr lang="nl-BE" sz="2000" dirty="0">
              <a:latin typeface="+mj-lt"/>
            </a:endParaRPr>
          </a:p>
          <a:p>
            <a:r>
              <a:rPr lang="nl-BE" sz="2000" dirty="0">
                <a:latin typeface="+mj-lt"/>
              </a:rPr>
              <a:t>Met specifieke warmte [(soortelijke warmte(capaciteit)] c van een stof wordt aangegeven hoeveel energie (hoeveelheid warmte) er nodig is om één kg van die stof 1 graad in temperatuur te laten stijgen.</a:t>
            </a:r>
          </a:p>
          <a:p>
            <a:r>
              <a:rPr lang="nl-BE" sz="2000" dirty="0">
                <a:latin typeface="+mj-lt"/>
              </a:rPr>
              <a:t>Soms neemt men daar 1 gram stof voor, maar vaak gebruikt men ook de molaire versie van het begrip: de hoeveelheid warmte om 1 mol van de desbetreffende stof 1 graad in temperatuur te doen stijgen.</a:t>
            </a:r>
          </a:p>
          <a:p>
            <a:r>
              <a:rPr lang="nl-BE" sz="2000" dirty="0">
                <a:latin typeface="+mj-lt"/>
              </a:rPr>
              <a:t>Water heeft een zeer grote specifieke warmte (soortelijke warmtecapaciteit). Dit verklaart het gebruik van water in de centrale verwarming, het milde klimaat aan de kust,...</a:t>
            </a:r>
          </a:p>
          <a:p>
            <a:r>
              <a:rPr lang="nl-BE" sz="2000" dirty="0">
                <a:latin typeface="+mj-lt"/>
              </a:rPr>
              <a:t>De specifieke warmte hangt nauw samen met de inwendige vrijheidsgraden (</a:t>
            </a:r>
            <a:r>
              <a:rPr lang="nl-BE" sz="2000" dirty="0" err="1">
                <a:latin typeface="+mj-lt"/>
              </a:rPr>
              <a:t>trillingswijzen</a:t>
            </a:r>
            <a:r>
              <a:rPr lang="nl-BE" sz="2000" dirty="0">
                <a:latin typeface="+mj-lt"/>
              </a:rPr>
              <a:t>, rotaties, translatiebewegingen, elektronische overgangen) waarin de toegevoegde thermische energie terecht kan. Zijn er maar weinig vrijheidsgraden beschikbaar dan zal de temperatuur sneller omhoog gaan dan wanneer er veel zijn. Daarom heeft een vloeistof in de regel een hogere specifieke warmte dan de overeenkomstige vaste stof, omdat de moleculen vrijer zijn zich te bewegen in de vloeistof.</a:t>
            </a:r>
          </a:p>
          <a:p>
            <a:endParaRPr lang="nl-BE" sz="2500" dirty="0"/>
          </a:p>
        </p:txBody>
      </p:sp>
      <p:pic>
        <p:nvPicPr>
          <p:cNvPr id="6" name="Afbeelding 5">
            <a:extLst>
              <a:ext uri="{FF2B5EF4-FFF2-40B4-BE49-F238E27FC236}">
                <a16:creationId xmlns:a16="http://schemas.microsoft.com/office/drawing/2014/main" id="{97E681F1-4C10-231F-74A7-C0758FB0ADCF}"/>
              </a:ext>
            </a:extLst>
          </p:cNvPr>
          <p:cNvPicPr>
            <a:picLocks noChangeAspect="1"/>
          </p:cNvPicPr>
          <p:nvPr/>
        </p:nvPicPr>
        <p:blipFill>
          <a:blip r:embed="rId2"/>
          <a:stretch>
            <a:fillRect/>
          </a:stretch>
        </p:blipFill>
        <p:spPr>
          <a:xfrm>
            <a:off x="12180332" y="2458322"/>
            <a:ext cx="5438775" cy="5879756"/>
          </a:xfrm>
          <a:prstGeom prst="rect">
            <a:avLst/>
          </a:prstGeom>
          <a:noFill/>
        </p:spPr>
      </p:pic>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vert="horz" lIns="91440" tIns="45720" rIns="91440" bIns="45720" rtlCol="0" anchor="ctr">
            <a:normAutofit/>
          </a:bodyPr>
          <a:lstStyle/>
          <a:p>
            <a:pPr>
              <a:spcAft>
                <a:spcPts val="600"/>
              </a:spcAft>
            </a:pPr>
            <a:r>
              <a:rPr lang="nl-BE" kern="1200">
                <a:latin typeface="+mn-lt"/>
                <a:ea typeface="+mn-ea"/>
                <a:cs typeface="+mn-cs"/>
              </a:rPr>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vert="horz" lIns="91440" tIns="45720" rIns="91440" bIns="45720" rtlCol="0" anchor="ctr">
            <a:normAutofit/>
          </a:bodyPr>
          <a:lstStyle/>
          <a:p>
            <a:pPr>
              <a:spcAft>
                <a:spcPts val="600"/>
              </a:spcAft>
            </a:pPr>
            <a:fld id="{B7527A74-2D87-4307-9531-5A57D9647EEB}" type="slidenum">
              <a:rPr lang="nl-BE" smtClean="0"/>
              <a:pPr>
                <a:spcAft>
                  <a:spcPts val="600"/>
                </a:spcAft>
              </a:pPr>
              <a:t>16</a:t>
            </a:fld>
            <a:endParaRPr lang="nl-BE"/>
          </a:p>
        </p:txBody>
      </p:sp>
    </p:spTree>
    <p:extLst>
      <p:ext uri="{BB962C8B-B14F-4D97-AF65-F5344CB8AC3E}">
        <p14:creationId xmlns:p14="http://schemas.microsoft.com/office/powerpoint/2010/main" val="398758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Warmtehoeveelheid </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17</a:t>
            </a:fld>
            <a:endParaRPr lang="nl-BE" dirty="0"/>
          </a:p>
        </p:txBody>
      </p:sp>
      <p:sp>
        <p:nvSpPr>
          <p:cNvPr id="12" name="Tijdelijke aanduiding voor tekst 11">
            <a:extLst>
              <a:ext uri="{FF2B5EF4-FFF2-40B4-BE49-F238E27FC236}">
                <a16:creationId xmlns:a16="http://schemas.microsoft.com/office/drawing/2014/main" id="{3C9D8CA3-82F6-6521-E1AF-74CC4D4C8558}"/>
              </a:ext>
            </a:extLst>
          </p:cNvPr>
          <p:cNvSpPr>
            <a:spLocks noGrp="1"/>
          </p:cNvSpPr>
          <p:nvPr>
            <p:ph type="body" sz="quarter" idx="17"/>
          </p:nvPr>
        </p:nvSpPr>
        <p:spPr>
          <a:xfrm>
            <a:off x="998692" y="2361137"/>
            <a:ext cx="10485104" cy="910907"/>
          </a:xfrm>
          <a:solidFill>
            <a:schemeClr val="accent6">
              <a:lumMod val="90000"/>
            </a:schemeClr>
          </a:solidFill>
        </p:spPr>
        <p:txBody>
          <a:bodyPr/>
          <a:lstStyle/>
          <a:p>
            <a:r>
              <a:rPr lang="nl-NL" sz="2500" dirty="0">
                <a:effectLst/>
                <a:latin typeface="+mj-lt"/>
                <a:ea typeface="Times New Roman" panose="02020603050405020304" pitchFamily="18" charset="0"/>
              </a:rPr>
              <a:t>Als men de hoeveelheid warmte Q wil berekenen  om een massa m een </a:t>
            </a:r>
            <a:r>
              <a:rPr lang="nl-NL" sz="2500" dirty="0" err="1">
                <a:effectLst/>
                <a:latin typeface="+mj-lt"/>
                <a:ea typeface="Times New Roman" panose="02020603050405020304" pitchFamily="18" charset="0"/>
              </a:rPr>
              <a:t>temperatuurstoename</a:t>
            </a:r>
            <a:r>
              <a:rPr lang="nl-NL" sz="2500" dirty="0">
                <a:effectLst/>
                <a:latin typeface="+mj-lt"/>
                <a:ea typeface="Times New Roman" panose="02020603050405020304" pitchFamily="18" charset="0"/>
              </a:rPr>
              <a:t> te geven van </a:t>
            </a:r>
            <a:r>
              <a:rPr lang="nl-NL" sz="2500" dirty="0" err="1">
                <a:effectLst/>
                <a:latin typeface="+mj-lt"/>
                <a:ea typeface="Times New Roman" panose="02020603050405020304" pitchFamily="18" charset="0"/>
              </a:rPr>
              <a:t>dT</a:t>
            </a:r>
            <a:r>
              <a:rPr lang="nl-NL" sz="2500" dirty="0">
                <a:effectLst/>
                <a:latin typeface="+mj-lt"/>
                <a:ea typeface="Times New Roman" panose="02020603050405020304" pitchFamily="18" charset="0"/>
              </a:rPr>
              <a:t> dan gebruikt men volgende formule</a:t>
            </a:r>
            <a:endParaRPr lang="nl-BE" dirty="0">
              <a:latin typeface="+mj-lt"/>
            </a:endParaRPr>
          </a:p>
        </p:txBody>
      </p:sp>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4C2F728C-046A-C87D-85CF-1A13E224C5F2}"/>
                  </a:ext>
                </a:extLst>
              </p:cNvPr>
              <p:cNvSpPr txBox="1"/>
              <p:nvPr/>
            </p:nvSpPr>
            <p:spPr>
              <a:xfrm>
                <a:off x="4694035" y="3929940"/>
                <a:ext cx="9184942" cy="707886"/>
              </a:xfrm>
              <a:prstGeom prst="rect">
                <a:avLst/>
              </a:prstGeom>
              <a:solidFill>
                <a:schemeClr val="bg2"/>
              </a:solidFill>
              <a:ln w="25400">
                <a:solidFill>
                  <a:srgbClr val="B4E1D6"/>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nl-BE" sz="4000" i="1" smtClean="0">
                          <a:latin typeface="Cambria Math" panose="02040503050406030204" pitchFamily="18" charset="0"/>
                        </a:rPr>
                        <m:t>𝑄</m:t>
                      </m:r>
                      <m:r>
                        <a:rPr lang="nl-BE" sz="4000" i="0">
                          <a:latin typeface="Cambria Math" panose="02040503050406030204" pitchFamily="18" charset="0"/>
                        </a:rPr>
                        <m:t>=</m:t>
                      </m:r>
                      <m:r>
                        <a:rPr lang="nl-BE" sz="4000" i="1">
                          <a:latin typeface="Cambria Math" panose="02040503050406030204" pitchFamily="18" charset="0"/>
                        </a:rPr>
                        <m:t>𝑚</m:t>
                      </m:r>
                      <m:r>
                        <a:rPr lang="nl-BE" sz="4000" i="0">
                          <a:latin typeface="Cambria Math" panose="02040503050406030204" pitchFamily="18" charset="0"/>
                        </a:rPr>
                        <m:t>∙</m:t>
                      </m:r>
                      <m:r>
                        <a:rPr lang="nl-BE" sz="4000" i="1">
                          <a:latin typeface="Cambria Math" panose="02040503050406030204" pitchFamily="18" charset="0"/>
                        </a:rPr>
                        <m:t>𝑐</m:t>
                      </m:r>
                      <m:r>
                        <a:rPr lang="nl-BE" sz="4000" i="0">
                          <a:latin typeface="Cambria Math" panose="02040503050406030204" pitchFamily="18" charset="0"/>
                        </a:rPr>
                        <m:t>∙∆</m:t>
                      </m:r>
                      <m:r>
                        <a:rPr lang="nl-BE" sz="4000" i="1">
                          <a:latin typeface="Cambria Math" panose="02040503050406030204" pitchFamily="18" charset="0"/>
                        </a:rPr>
                        <m:t>𝑇</m:t>
                      </m:r>
                    </m:oMath>
                  </m:oMathPara>
                </a14:m>
                <a:endParaRPr lang="nl-BE" sz="4000" dirty="0"/>
              </a:p>
            </p:txBody>
          </p:sp>
        </mc:Choice>
        <mc:Fallback xmlns="">
          <p:sp>
            <p:nvSpPr>
              <p:cNvPr id="9" name="Tekstvak 8">
                <a:extLst>
                  <a:ext uri="{FF2B5EF4-FFF2-40B4-BE49-F238E27FC236}">
                    <a16:creationId xmlns:a16="http://schemas.microsoft.com/office/drawing/2014/main" id="{4C2F728C-046A-C87D-85CF-1A13E224C5F2}"/>
                  </a:ext>
                </a:extLst>
              </p:cNvPr>
              <p:cNvSpPr txBox="1">
                <a:spLocks noRot="1" noChangeAspect="1" noMove="1" noResize="1" noEditPoints="1" noAdjustHandles="1" noChangeArrowheads="1" noChangeShapeType="1" noTextEdit="1"/>
              </p:cNvSpPr>
              <p:nvPr/>
            </p:nvSpPr>
            <p:spPr>
              <a:xfrm>
                <a:off x="4694035" y="3929940"/>
                <a:ext cx="9184942" cy="707886"/>
              </a:xfrm>
              <a:prstGeom prst="rect">
                <a:avLst/>
              </a:prstGeom>
              <a:blipFill>
                <a:blip r:embed="rId2"/>
                <a:stretch>
                  <a:fillRect/>
                </a:stretch>
              </a:blipFill>
              <a:ln w="25400">
                <a:solidFill>
                  <a:srgbClr val="B4E1D6"/>
                </a:solidFill>
              </a:ln>
            </p:spPr>
            <p:txBody>
              <a:bodyPr/>
              <a:lstStyle/>
              <a:p>
                <a:r>
                  <a:rPr lang="nl-BE">
                    <a:noFill/>
                  </a:rPr>
                  <a:t> </a:t>
                </a:r>
              </a:p>
            </p:txBody>
          </p:sp>
        </mc:Fallback>
      </mc:AlternateContent>
      <p:graphicFrame>
        <p:nvGraphicFramePr>
          <p:cNvPr id="10" name="Tabel 9">
            <a:extLst>
              <a:ext uri="{FF2B5EF4-FFF2-40B4-BE49-F238E27FC236}">
                <a16:creationId xmlns:a16="http://schemas.microsoft.com/office/drawing/2014/main" id="{B529F598-68F5-1B1B-E70B-5989B1B254BC}"/>
              </a:ext>
            </a:extLst>
          </p:cNvPr>
          <p:cNvGraphicFramePr>
            <a:graphicFrameLocks noGrp="1"/>
          </p:cNvGraphicFramePr>
          <p:nvPr>
            <p:extLst>
              <p:ext uri="{D42A27DB-BD31-4B8C-83A1-F6EECF244321}">
                <p14:modId xmlns:p14="http://schemas.microsoft.com/office/powerpoint/2010/main" val="537501656"/>
              </p:ext>
            </p:extLst>
          </p:nvPr>
        </p:nvGraphicFramePr>
        <p:xfrm>
          <a:off x="856186" y="6909048"/>
          <a:ext cx="6888622" cy="1524000"/>
        </p:xfrm>
        <a:graphic>
          <a:graphicData uri="http://schemas.openxmlformats.org/drawingml/2006/table">
            <a:tbl>
              <a:tblPr>
                <a:tableStyleId>{5C22544A-7EE6-4342-B048-85BDC9FD1C3A}</a:tableStyleId>
              </a:tblPr>
              <a:tblGrid>
                <a:gridCol w="603250">
                  <a:extLst>
                    <a:ext uri="{9D8B030D-6E8A-4147-A177-3AD203B41FA5}">
                      <a16:colId xmlns:a16="http://schemas.microsoft.com/office/drawing/2014/main" val="2709456142"/>
                    </a:ext>
                  </a:extLst>
                </a:gridCol>
                <a:gridCol w="3683191">
                  <a:extLst>
                    <a:ext uri="{9D8B030D-6E8A-4147-A177-3AD203B41FA5}">
                      <a16:colId xmlns:a16="http://schemas.microsoft.com/office/drawing/2014/main" val="591588067"/>
                    </a:ext>
                  </a:extLst>
                </a:gridCol>
                <a:gridCol w="2602181">
                  <a:extLst>
                    <a:ext uri="{9D8B030D-6E8A-4147-A177-3AD203B41FA5}">
                      <a16:colId xmlns:a16="http://schemas.microsoft.com/office/drawing/2014/main" val="1795955260"/>
                    </a:ext>
                  </a:extLst>
                </a:gridCol>
              </a:tblGrid>
              <a:tr h="0">
                <a:tc>
                  <a:txBody>
                    <a:bodyPr/>
                    <a:lstStyle/>
                    <a:p>
                      <a:r>
                        <a:rPr lang="en-GB" sz="2500" dirty="0">
                          <a:effectLst/>
                          <a:latin typeface="+mj-lt"/>
                        </a:rPr>
                        <a:t>m</a:t>
                      </a:r>
                      <a:endParaRPr lang="nl-BE" sz="2500" dirty="0">
                        <a:effectLst/>
                        <a:latin typeface="+mj-lt"/>
                        <a:ea typeface="Times New Roman" panose="02020603050405020304" pitchFamily="18" charset="0"/>
                      </a:endParaRPr>
                    </a:p>
                  </a:txBody>
                  <a:tcPr marL="44450" marR="44450" marT="0" marB="0"/>
                </a:tc>
                <a:tc>
                  <a:txBody>
                    <a:bodyPr/>
                    <a:lstStyle/>
                    <a:p>
                      <a:r>
                        <a:rPr lang="en-GB" sz="2500" dirty="0" err="1">
                          <a:effectLst/>
                          <a:latin typeface="+mj-lt"/>
                        </a:rPr>
                        <a:t>massa</a:t>
                      </a:r>
                      <a:endParaRPr lang="nl-BE" sz="2500" dirty="0">
                        <a:effectLst/>
                        <a:latin typeface="+mj-lt"/>
                        <a:ea typeface="Times New Roman" panose="02020603050405020304" pitchFamily="18" charset="0"/>
                      </a:endParaRPr>
                    </a:p>
                  </a:txBody>
                  <a:tcPr marL="44450" marR="44450" marT="0" marB="0"/>
                </a:tc>
                <a:tc>
                  <a:txBody>
                    <a:bodyPr/>
                    <a:lstStyle/>
                    <a:p>
                      <a:r>
                        <a:rPr lang="en-GB" sz="2500" dirty="0">
                          <a:effectLst/>
                          <a:latin typeface="+mj-lt"/>
                        </a:rPr>
                        <a:t>[kg]</a:t>
                      </a:r>
                      <a:endParaRPr lang="nl-BE" sz="2500" dirty="0">
                        <a:effectLst/>
                        <a:latin typeface="+mj-lt"/>
                        <a:ea typeface="Times New Roman" panose="02020603050405020304" pitchFamily="18" charset="0"/>
                      </a:endParaRPr>
                    </a:p>
                  </a:txBody>
                  <a:tcPr marL="44450" marR="44450" marT="0" marB="0"/>
                </a:tc>
                <a:extLst>
                  <a:ext uri="{0D108BD9-81ED-4DB2-BD59-A6C34878D82A}">
                    <a16:rowId xmlns:a16="http://schemas.microsoft.com/office/drawing/2014/main" val="1448925998"/>
                  </a:ext>
                </a:extLst>
              </a:tr>
              <a:tr h="0">
                <a:tc>
                  <a:txBody>
                    <a:bodyPr/>
                    <a:lstStyle/>
                    <a:p>
                      <a:r>
                        <a:rPr lang="nl-NL" sz="2500">
                          <a:effectLst/>
                          <a:latin typeface="+mj-lt"/>
                        </a:rPr>
                        <a:t>c</a:t>
                      </a:r>
                      <a:endParaRPr lang="nl-BE" sz="2500">
                        <a:effectLst/>
                        <a:latin typeface="+mj-lt"/>
                        <a:ea typeface="Times New Roman" panose="02020603050405020304" pitchFamily="18" charset="0"/>
                      </a:endParaRPr>
                    </a:p>
                  </a:txBody>
                  <a:tcPr marL="44450" marR="44450" marT="0" marB="0"/>
                </a:tc>
                <a:tc>
                  <a:txBody>
                    <a:bodyPr/>
                    <a:lstStyle/>
                    <a:p>
                      <a:r>
                        <a:rPr lang="nl-NL" sz="2500" dirty="0">
                          <a:effectLst/>
                          <a:latin typeface="+mj-lt"/>
                        </a:rPr>
                        <a:t>specifiek warmte</a:t>
                      </a:r>
                      <a:endParaRPr lang="nl-BE" sz="2500" dirty="0">
                        <a:effectLst/>
                        <a:latin typeface="+mj-lt"/>
                        <a:ea typeface="Times New Roman" panose="02020603050405020304" pitchFamily="18" charset="0"/>
                      </a:endParaRPr>
                    </a:p>
                  </a:txBody>
                  <a:tcPr marL="44450" marR="44450" marT="0" marB="0"/>
                </a:tc>
                <a:tc>
                  <a:txBody>
                    <a:bodyPr/>
                    <a:lstStyle/>
                    <a:p>
                      <a:r>
                        <a:rPr lang="nl-NL" sz="2500" dirty="0">
                          <a:effectLst/>
                          <a:latin typeface="+mj-lt"/>
                        </a:rPr>
                        <a:t>[kJ/</a:t>
                      </a:r>
                      <a:r>
                        <a:rPr lang="nl-NL" sz="2500" dirty="0" err="1">
                          <a:effectLst/>
                          <a:latin typeface="+mj-lt"/>
                        </a:rPr>
                        <a:t>kg.K</a:t>
                      </a:r>
                      <a:r>
                        <a:rPr lang="nl-NL" sz="2500" dirty="0">
                          <a:effectLst/>
                          <a:latin typeface="+mj-lt"/>
                        </a:rPr>
                        <a:t>]</a:t>
                      </a:r>
                      <a:endParaRPr lang="nl-BE" sz="2500" dirty="0">
                        <a:effectLst/>
                        <a:latin typeface="+mj-lt"/>
                        <a:ea typeface="Times New Roman" panose="02020603050405020304" pitchFamily="18" charset="0"/>
                      </a:endParaRPr>
                    </a:p>
                  </a:txBody>
                  <a:tcPr marL="44450" marR="44450" marT="0" marB="0"/>
                </a:tc>
                <a:extLst>
                  <a:ext uri="{0D108BD9-81ED-4DB2-BD59-A6C34878D82A}">
                    <a16:rowId xmlns:a16="http://schemas.microsoft.com/office/drawing/2014/main" val="3494663096"/>
                  </a:ext>
                </a:extLst>
              </a:tr>
              <a:tr h="0">
                <a:tc>
                  <a:txBody>
                    <a:bodyPr/>
                    <a:lstStyle/>
                    <a:p>
                      <a:r>
                        <a:rPr lang="nl-NL" sz="2500">
                          <a:effectLst/>
                          <a:latin typeface="+mj-lt"/>
                          <a:sym typeface="Symbol" panose="05050102010706020507" pitchFamily="18" charset="2"/>
                        </a:rPr>
                        <a:t></a:t>
                      </a:r>
                      <a:r>
                        <a:rPr lang="nl-NL" sz="2500">
                          <a:effectLst/>
                          <a:latin typeface="+mj-lt"/>
                        </a:rPr>
                        <a:t>T</a:t>
                      </a:r>
                      <a:endParaRPr lang="nl-BE" sz="2500">
                        <a:effectLst/>
                        <a:latin typeface="+mj-lt"/>
                        <a:ea typeface="Times New Roman" panose="02020603050405020304" pitchFamily="18" charset="0"/>
                      </a:endParaRPr>
                    </a:p>
                  </a:txBody>
                  <a:tcPr marL="44450" marR="44450" marT="0" marB="0"/>
                </a:tc>
                <a:tc>
                  <a:txBody>
                    <a:bodyPr/>
                    <a:lstStyle/>
                    <a:p>
                      <a:r>
                        <a:rPr lang="nl-NL" sz="2500" dirty="0" err="1">
                          <a:effectLst/>
                          <a:latin typeface="+mj-lt"/>
                        </a:rPr>
                        <a:t>temperatuurstoename</a:t>
                      </a:r>
                      <a:endParaRPr lang="nl-BE" sz="2500" dirty="0">
                        <a:effectLst/>
                        <a:latin typeface="+mj-lt"/>
                        <a:ea typeface="Times New Roman" panose="02020603050405020304" pitchFamily="18" charset="0"/>
                      </a:endParaRPr>
                    </a:p>
                  </a:txBody>
                  <a:tcPr marL="44450" marR="44450" marT="0" marB="0"/>
                </a:tc>
                <a:tc>
                  <a:txBody>
                    <a:bodyPr/>
                    <a:lstStyle/>
                    <a:p>
                      <a:r>
                        <a:rPr lang="nl-NL" sz="2500" dirty="0">
                          <a:effectLst/>
                          <a:latin typeface="+mj-lt"/>
                        </a:rPr>
                        <a:t>[K]</a:t>
                      </a:r>
                      <a:endParaRPr lang="nl-BE" sz="2500" dirty="0">
                        <a:effectLst/>
                        <a:latin typeface="+mj-lt"/>
                        <a:ea typeface="Times New Roman" panose="02020603050405020304" pitchFamily="18" charset="0"/>
                      </a:endParaRPr>
                    </a:p>
                  </a:txBody>
                  <a:tcPr marL="44450" marR="44450" marT="0" marB="0"/>
                </a:tc>
                <a:extLst>
                  <a:ext uri="{0D108BD9-81ED-4DB2-BD59-A6C34878D82A}">
                    <a16:rowId xmlns:a16="http://schemas.microsoft.com/office/drawing/2014/main" val="1588188748"/>
                  </a:ext>
                </a:extLst>
              </a:tr>
              <a:tr h="0">
                <a:tc>
                  <a:txBody>
                    <a:bodyPr/>
                    <a:lstStyle/>
                    <a:p>
                      <a:r>
                        <a:rPr lang="nl-NL" sz="2500">
                          <a:effectLst/>
                          <a:latin typeface="+mj-lt"/>
                        </a:rPr>
                        <a:t>Q</a:t>
                      </a:r>
                      <a:endParaRPr lang="nl-BE" sz="2500">
                        <a:effectLst/>
                        <a:latin typeface="+mj-lt"/>
                        <a:ea typeface="Times New Roman" panose="02020603050405020304" pitchFamily="18" charset="0"/>
                      </a:endParaRPr>
                    </a:p>
                  </a:txBody>
                  <a:tcPr marL="44450" marR="44450" marT="0" marB="0"/>
                </a:tc>
                <a:tc>
                  <a:txBody>
                    <a:bodyPr/>
                    <a:lstStyle/>
                    <a:p>
                      <a:r>
                        <a:rPr lang="nl-NL" sz="2500" dirty="0">
                          <a:effectLst/>
                          <a:latin typeface="+mj-lt"/>
                        </a:rPr>
                        <a:t>hoeveelheid warmte</a:t>
                      </a:r>
                      <a:endParaRPr lang="nl-BE" sz="2500" dirty="0">
                        <a:effectLst/>
                        <a:latin typeface="+mj-lt"/>
                        <a:ea typeface="Times New Roman" panose="02020603050405020304" pitchFamily="18" charset="0"/>
                      </a:endParaRPr>
                    </a:p>
                  </a:txBody>
                  <a:tcPr marL="44450" marR="44450" marT="0" marB="0"/>
                </a:tc>
                <a:tc>
                  <a:txBody>
                    <a:bodyPr/>
                    <a:lstStyle/>
                    <a:p>
                      <a:r>
                        <a:rPr lang="nl-NL" sz="2500" dirty="0">
                          <a:effectLst/>
                          <a:latin typeface="+mj-lt"/>
                        </a:rPr>
                        <a:t>[kJ] </a:t>
                      </a:r>
                      <a:endParaRPr lang="nl-BE" sz="2500" dirty="0">
                        <a:effectLst/>
                        <a:latin typeface="+mj-lt"/>
                        <a:ea typeface="Times New Roman" panose="02020603050405020304" pitchFamily="18" charset="0"/>
                      </a:endParaRPr>
                    </a:p>
                  </a:txBody>
                  <a:tcPr marL="44450" marR="44450" marT="0" marB="0"/>
                </a:tc>
                <a:extLst>
                  <a:ext uri="{0D108BD9-81ED-4DB2-BD59-A6C34878D82A}">
                    <a16:rowId xmlns:a16="http://schemas.microsoft.com/office/drawing/2014/main" val="2229906338"/>
                  </a:ext>
                </a:extLst>
              </a:tr>
            </a:tbl>
          </a:graphicData>
        </a:graphic>
      </p:graphicFrame>
      <p:sp>
        <p:nvSpPr>
          <p:cNvPr id="13" name="Tekstvak 12">
            <a:extLst>
              <a:ext uri="{FF2B5EF4-FFF2-40B4-BE49-F238E27FC236}">
                <a16:creationId xmlns:a16="http://schemas.microsoft.com/office/drawing/2014/main" id="{5B73C583-F234-55BA-46F8-C1E8678F942F}"/>
              </a:ext>
            </a:extLst>
          </p:cNvPr>
          <p:cNvSpPr txBox="1"/>
          <p:nvPr/>
        </p:nvSpPr>
        <p:spPr>
          <a:xfrm>
            <a:off x="8302845" y="5511495"/>
            <a:ext cx="9174480" cy="3439403"/>
          </a:xfrm>
          <a:prstGeom prst="rect">
            <a:avLst/>
          </a:prstGeom>
          <a:solidFill>
            <a:schemeClr val="accent5">
              <a:lumMod val="90000"/>
            </a:schemeClr>
          </a:solidFill>
        </p:spPr>
        <p:txBody>
          <a:bodyPr wrap="square">
            <a:spAutoFit/>
          </a:bodyPr>
          <a:lstStyle/>
          <a:p>
            <a:pPr defTabSz="1371600">
              <a:lnSpc>
                <a:spcPct val="90000"/>
              </a:lnSpc>
              <a:spcBef>
                <a:spcPts val="1500"/>
              </a:spcBef>
            </a:pPr>
            <a:r>
              <a:rPr lang="nl-NL" sz="2500" b="1" u="sng" dirty="0">
                <a:latin typeface="+mj-lt"/>
              </a:rPr>
              <a:t>Bij Gassen</a:t>
            </a:r>
            <a:endParaRPr lang="nl-BE" sz="2500" b="1" u="sng" dirty="0">
              <a:latin typeface="+mj-lt"/>
            </a:endParaRPr>
          </a:p>
          <a:p>
            <a:pPr defTabSz="1371600">
              <a:lnSpc>
                <a:spcPct val="90000"/>
              </a:lnSpc>
              <a:spcBef>
                <a:spcPts val="1500"/>
              </a:spcBef>
            </a:pPr>
            <a:r>
              <a:rPr lang="nl-NL" sz="2500" dirty="0">
                <a:latin typeface="+mj-lt"/>
              </a:rPr>
              <a:t>c</a:t>
            </a:r>
            <a:r>
              <a:rPr lang="nl-NL" sz="2500" baseline="-25000" dirty="0">
                <a:latin typeface="+mj-lt"/>
              </a:rPr>
              <a:t>p</a:t>
            </a:r>
            <a:r>
              <a:rPr lang="nl-NL" sz="2500" dirty="0">
                <a:latin typeface="+mj-lt"/>
              </a:rPr>
              <a:t> = soortelijke warmte bepaald bij constant druk</a:t>
            </a:r>
            <a:endParaRPr lang="nl-BE" sz="2500" dirty="0">
              <a:latin typeface="+mj-lt"/>
            </a:endParaRPr>
          </a:p>
          <a:p>
            <a:pPr defTabSz="1371600">
              <a:lnSpc>
                <a:spcPct val="90000"/>
              </a:lnSpc>
              <a:spcBef>
                <a:spcPts val="1500"/>
              </a:spcBef>
            </a:pPr>
            <a:r>
              <a:rPr lang="nl-NL" sz="2500" dirty="0">
                <a:latin typeface="+mj-lt"/>
              </a:rPr>
              <a:t>c</a:t>
            </a:r>
            <a:r>
              <a:rPr lang="nl-NL" sz="2500" baseline="-25000" dirty="0">
                <a:latin typeface="+mj-lt"/>
              </a:rPr>
              <a:t>v</a:t>
            </a:r>
            <a:r>
              <a:rPr lang="nl-NL" sz="2500" dirty="0">
                <a:latin typeface="+mj-lt"/>
              </a:rPr>
              <a:t> = soortelijke warmte bepaald bij constant volume</a:t>
            </a:r>
            <a:endParaRPr lang="nl-BE" sz="2500" dirty="0">
              <a:latin typeface="+mj-lt"/>
            </a:endParaRPr>
          </a:p>
          <a:p>
            <a:pPr defTabSz="1371600">
              <a:lnSpc>
                <a:spcPct val="90000"/>
              </a:lnSpc>
              <a:spcBef>
                <a:spcPts val="1500"/>
              </a:spcBef>
            </a:pPr>
            <a:r>
              <a:rPr lang="nl-NL" sz="2500" dirty="0">
                <a:latin typeface="+mj-lt"/>
              </a:rPr>
              <a:t>Wanneer men de soortelijke warmte van een gas opzoekt, zijn er oneindig veel oplossingen mogelijk, vermits tijdens de verwarming de uitzetting onmogelijk, mogelijk of gedeeltelijk mogelijk kan zijn. Vandaar beperkt men zich tot twee gevallen nl. de soortelijke warmte bij </a:t>
            </a:r>
            <a:r>
              <a:rPr lang="nl-NL" sz="2500" b="1" dirty="0">
                <a:solidFill>
                  <a:srgbClr val="FF0000"/>
                </a:solidFill>
                <a:latin typeface="+mj-lt"/>
              </a:rPr>
              <a:t>constant volume c</a:t>
            </a:r>
            <a:r>
              <a:rPr lang="nl-NL" sz="2500" b="1" baseline="-25000" dirty="0">
                <a:solidFill>
                  <a:srgbClr val="FF0000"/>
                </a:solidFill>
                <a:latin typeface="+mj-lt"/>
              </a:rPr>
              <a:t>v</a:t>
            </a:r>
            <a:r>
              <a:rPr lang="nl-NL" sz="2500" b="1" dirty="0">
                <a:solidFill>
                  <a:srgbClr val="FF0000"/>
                </a:solidFill>
                <a:latin typeface="+mj-lt"/>
              </a:rPr>
              <a:t> </a:t>
            </a:r>
            <a:r>
              <a:rPr lang="nl-NL" sz="2500" dirty="0">
                <a:latin typeface="+mj-lt"/>
              </a:rPr>
              <a:t>en de soortelijke warmte bij </a:t>
            </a:r>
            <a:r>
              <a:rPr lang="nl-NL" sz="2500" b="1" dirty="0">
                <a:solidFill>
                  <a:srgbClr val="FF0000"/>
                </a:solidFill>
                <a:latin typeface="+mj-lt"/>
              </a:rPr>
              <a:t>constante druk c</a:t>
            </a:r>
            <a:r>
              <a:rPr lang="nl-NL" sz="2500" b="1" baseline="-25000" dirty="0">
                <a:solidFill>
                  <a:srgbClr val="FF0000"/>
                </a:solidFill>
                <a:latin typeface="+mj-lt"/>
              </a:rPr>
              <a:t>p</a:t>
            </a:r>
            <a:endParaRPr lang="nl-BE" sz="2500" b="1" dirty="0">
              <a:solidFill>
                <a:srgbClr val="FF0000"/>
              </a:solidFill>
              <a:latin typeface="+mj-lt"/>
            </a:endParaRPr>
          </a:p>
        </p:txBody>
      </p:sp>
    </p:spTree>
    <p:extLst>
      <p:ext uri="{BB962C8B-B14F-4D97-AF65-F5344CB8AC3E}">
        <p14:creationId xmlns:p14="http://schemas.microsoft.com/office/powerpoint/2010/main" val="2979100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Toestandsgrootheden-Enthalpie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18</a:t>
            </a:fld>
            <a:endParaRPr lang="nl-BE" dirty="0"/>
          </a:p>
        </p:txBody>
      </p:sp>
      <p:sp>
        <p:nvSpPr>
          <p:cNvPr id="11" name="Tekstvak 10">
            <a:extLst>
              <a:ext uri="{FF2B5EF4-FFF2-40B4-BE49-F238E27FC236}">
                <a16:creationId xmlns:a16="http://schemas.microsoft.com/office/drawing/2014/main" id="{E2FA9B46-C25F-E422-D5E6-5B74E0D857C3}"/>
              </a:ext>
            </a:extLst>
          </p:cNvPr>
          <p:cNvSpPr txBox="1"/>
          <p:nvPr/>
        </p:nvSpPr>
        <p:spPr>
          <a:xfrm>
            <a:off x="10328372" y="9398117"/>
            <a:ext cx="5575109" cy="215444"/>
          </a:xfrm>
          <a:prstGeom prst="rect">
            <a:avLst/>
          </a:prstGeom>
          <a:noFill/>
        </p:spPr>
        <p:txBody>
          <a:bodyPr wrap="square">
            <a:spAutoFit/>
          </a:bodyPr>
          <a:lstStyle/>
          <a:p>
            <a:r>
              <a:rPr lang="nl-BE" sz="800" dirty="0"/>
              <a:t>https://facts.net/wp-content/uploads/2023/09/11-astounding-facts-about-heat-transfer-1693642309.jpg</a:t>
            </a:r>
          </a:p>
        </p:txBody>
      </p:sp>
      <p:graphicFrame>
        <p:nvGraphicFramePr>
          <p:cNvPr id="2" name="Grafiek 1">
            <a:extLst>
              <a:ext uri="{FF2B5EF4-FFF2-40B4-BE49-F238E27FC236}">
                <a16:creationId xmlns:a16="http://schemas.microsoft.com/office/drawing/2014/main" id="{C585D43F-0E09-CA3B-C5C1-BC2149D771B9}"/>
              </a:ext>
            </a:extLst>
          </p:cNvPr>
          <p:cNvGraphicFramePr>
            <a:graphicFrameLocks noGrp="1"/>
          </p:cNvGraphicFramePr>
          <p:nvPr/>
        </p:nvGraphicFramePr>
        <p:xfrm>
          <a:off x="7708355" y="1871556"/>
          <a:ext cx="9298983" cy="6078242"/>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6" name="Tijdelijke aanduiding voor tekst 11">
                <a:extLst>
                  <a:ext uri="{FF2B5EF4-FFF2-40B4-BE49-F238E27FC236}">
                    <a16:creationId xmlns:a16="http://schemas.microsoft.com/office/drawing/2014/main" id="{809640C4-112F-C581-9433-CF26F97C0E8A}"/>
                  </a:ext>
                </a:extLst>
              </p:cNvPr>
              <p:cNvSpPr>
                <a:spLocks noGrp="1"/>
              </p:cNvSpPr>
              <p:nvPr>
                <p:ph type="body" sz="quarter" idx="17"/>
              </p:nvPr>
            </p:nvSpPr>
            <p:spPr>
              <a:xfrm>
                <a:off x="953505" y="2337202"/>
                <a:ext cx="6754850" cy="6969514"/>
              </a:xfrm>
            </p:spPr>
            <p:txBody>
              <a:bodyPr/>
              <a:lstStyle/>
              <a:p>
                <a:r>
                  <a:rPr lang="nl-NL" sz="2000" dirty="0">
                    <a:effectLst/>
                    <a:latin typeface="+mj-lt"/>
                    <a:ea typeface="Times New Roman" panose="02020603050405020304" pitchFamily="18" charset="0"/>
                  </a:rPr>
                  <a:t>In de fysica beschrijft de latente warmte de hoeveelheid energie in de vorm van warmte die nodig is om een stof een faseovergang te doen ondergaan bij constante temperatuur en druk. Enkele types latente warmte worden typisch beschreven: latente smeltwarmte, latente verdampingswarmte en latente warmte bij sublimatie, de namen worden gegeven in de richting vast → vloeibaar → gas.</a:t>
                </a:r>
              </a:p>
              <a:p>
                <a:endParaRPr lang="nl-NL" sz="2000" dirty="0">
                  <a:effectLst/>
                  <a:latin typeface="+mj-lt"/>
                  <a:ea typeface="Times New Roman" panose="02020603050405020304" pitchFamily="18" charset="0"/>
                </a:endParaRPr>
              </a:p>
              <a:p>
                <a:r>
                  <a:rPr lang="nl-NL" sz="2000" dirty="0">
                    <a:effectLst/>
                    <a:latin typeface="+mj-lt"/>
                    <a:ea typeface="Times New Roman" panose="02020603050405020304" pitchFamily="18" charset="0"/>
                  </a:rPr>
                  <a:t>De energieverandering is over het algemeen endotherm wanneer men van vast naar vloeibaar naar gas gaat, de latente warmte is dan bijna altijd positief. In de omgekeerde richting is de verandering dan exotherm. De reden dat deze enthalpie-uitwisseling optreedt, is dat bij </a:t>
                </a:r>
                <a:r>
                  <a:rPr lang="nl-NL" sz="2000" dirty="0" err="1">
                    <a:effectLst/>
                    <a:latin typeface="+mj-lt"/>
                    <a:ea typeface="Times New Roman" panose="02020603050405020304" pitchFamily="18" charset="0"/>
                  </a:rPr>
                  <a:t>fase-overgangen</a:t>
                </a:r>
                <a:r>
                  <a:rPr lang="nl-NL" sz="2000" dirty="0">
                    <a:effectLst/>
                    <a:latin typeface="+mj-lt"/>
                    <a:ea typeface="Times New Roman" panose="02020603050405020304" pitchFamily="18" charset="0"/>
                  </a:rPr>
                  <a:t> de moleculaire bindingen gewijzigd moeten worden: in een vaste stof zijn de verbindingen sterker dan in een vloeistof, en deze bindingen zijn bijna afwezig in een gas.</a:t>
                </a:r>
              </a:p>
              <a:p>
                <a:endParaRPr lang="nl-NL" sz="2000" dirty="0">
                  <a:effectLst/>
                  <a:latin typeface="+mj-lt"/>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nl-BE" sz="2500" i="1" kern="100" smtClean="0">
                          <a:effectLst/>
                          <a:latin typeface="Cambria Math" panose="02040503050406030204" pitchFamily="18" charset="0"/>
                          <a:ea typeface="Times New Roman" panose="02020603050405020304" pitchFamily="18" charset="0"/>
                          <a:cs typeface="Times New Roman" panose="02020603050405020304" pitchFamily="18" charset="0"/>
                        </a:rPr>
                        <m:t>𝑈</m:t>
                      </m:r>
                      <m:r>
                        <a:rPr lang="nl-BE" sz="25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500" i="1" kern="100"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25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500" i="1" kern="100" smtClean="0">
                          <a:effectLst/>
                          <a:latin typeface="Cambria Math" panose="02040503050406030204" pitchFamily="18" charset="0"/>
                          <a:ea typeface="Times New Roman" panose="02020603050405020304" pitchFamily="18" charset="0"/>
                          <a:cs typeface="Times New Roman" panose="02020603050405020304" pitchFamily="18" charset="0"/>
                        </a:rPr>
                        <m:t>𝑉</m:t>
                      </m:r>
                    </m:oMath>
                  </m:oMathPara>
                </a14:m>
                <a:endParaRPr lang="nl-BE" sz="25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nl-BE" sz="2000" dirty="0">
                    <a:solidFill>
                      <a:srgbClr val="FF0000"/>
                    </a:solidFill>
                  </a:rPr>
                  <a:t>De inwendige energie vermeerdert met de arbeid geleverd door het medium (gas, vloeistof, combinatie,…)</a:t>
                </a:r>
              </a:p>
            </p:txBody>
          </p:sp>
        </mc:Choice>
        <mc:Fallback xmlns="">
          <p:sp>
            <p:nvSpPr>
              <p:cNvPr id="6" name="Tijdelijke aanduiding voor tekst 11">
                <a:extLst>
                  <a:ext uri="{FF2B5EF4-FFF2-40B4-BE49-F238E27FC236}">
                    <a16:creationId xmlns:a16="http://schemas.microsoft.com/office/drawing/2014/main" id="{809640C4-112F-C581-9433-CF26F97C0E8A}"/>
                  </a:ext>
                </a:extLst>
              </p:cNvPr>
              <p:cNvSpPr>
                <a:spLocks noGrp="1" noRot="1" noChangeAspect="1" noMove="1" noResize="1" noEditPoints="1" noAdjustHandles="1" noChangeArrowheads="1" noChangeShapeType="1" noTextEdit="1"/>
              </p:cNvSpPr>
              <p:nvPr>
                <p:ph type="body" sz="quarter" idx="17"/>
              </p:nvPr>
            </p:nvSpPr>
            <p:spPr>
              <a:xfrm>
                <a:off x="953505" y="2337202"/>
                <a:ext cx="6754850" cy="6969514"/>
              </a:xfrm>
              <a:blipFill>
                <a:blip r:embed="rId3"/>
                <a:stretch>
                  <a:fillRect l="-903" t="-874" r="-1083"/>
                </a:stretch>
              </a:blipFill>
            </p:spPr>
            <p:txBody>
              <a:bodyPr/>
              <a:lstStyle/>
              <a:p>
                <a:r>
                  <a:rPr lang="nl-BE">
                    <a:noFill/>
                  </a:rPr>
                  <a:t> </a:t>
                </a:r>
              </a:p>
            </p:txBody>
          </p:sp>
        </mc:Fallback>
      </mc:AlternateContent>
      <p:sp>
        <p:nvSpPr>
          <p:cNvPr id="7" name="Text Placeholder 1">
            <a:extLst>
              <a:ext uri="{FF2B5EF4-FFF2-40B4-BE49-F238E27FC236}">
                <a16:creationId xmlns:a16="http://schemas.microsoft.com/office/drawing/2014/main" id="{9851A43A-9332-B359-81B5-23FB03E78D3C}"/>
              </a:ext>
            </a:extLst>
          </p:cNvPr>
          <p:cNvSpPr txBox="1">
            <a:spLocks/>
          </p:cNvSpPr>
          <p:nvPr/>
        </p:nvSpPr>
        <p:spPr>
          <a:xfrm>
            <a:off x="8311543" y="7949798"/>
            <a:ext cx="7851821" cy="871473"/>
          </a:xfrm>
          <a:prstGeom prst="rect">
            <a:avLst/>
          </a:prstGeom>
          <a:solidFill>
            <a:schemeClr val="accent4">
              <a:lumMod val="9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Arial" panose="020B0604020202020204" pitchFamily="34" charset="0"/>
              <a:buChar char="•"/>
            </a:pPr>
            <a:r>
              <a:rPr lang="nl-NL" sz="2000" dirty="0">
                <a:solidFill>
                  <a:srgbClr val="FF0000"/>
                </a:solidFill>
                <a:latin typeface="+mj-lt"/>
              </a:rPr>
              <a:t>Vast naar vloeibaar </a:t>
            </a:r>
            <a:r>
              <a:rPr lang="nl-NL" sz="2000" dirty="0">
                <a:solidFill>
                  <a:srgbClr val="FF0000"/>
                </a:solidFill>
                <a:latin typeface="+mj-lt"/>
                <a:sym typeface="Wingdings" panose="05000000000000000000" pitchFamily="2" charset="2"/>
              </a:rPr>
              <a:t> 334 [kJ/kg]  smeltwarmte</a:t>
            </a:r>
          </a:p>
          <a:p>
            <a:pPr marL="342900" indent="-342900">
              <a:buFont typeface="Arial" panose="020B0604020202020204" pitchFamily="34" charset="0"/>
              <a:buChar char="•"/>
            </a:pPr>
            <a:r>
              <a:rPr lang="nl-NL" sz="2000" dirty="0">
                <a:solidFill>
                  <a:srgbClr val="FF0000"/>
                </a:solidFill>
                <a:latin typeface="+mj-lt"/>
                <a:sym typeface="Wingdings" panose="05000000000000000000" pitchFamily="2" charset="2"/>
              </a:rPr>
              <a:t>Vloeibaar naar gas  2.256 [kJ/kg]  verdampingswarmte</a:t>
            </a:r>
          </a:p>
          <a:p>
            <a:pPr marL="342900" indent="-342900">
              <a:buFont typeface="Arial" panose="020B0604020202020204" pitchFamily="34" charset="0"/>
              <a:buChar char="•"/>
            </a:pPr>
            <a:endParaRPr lang="nl-BE" sz="2000" dirty="0">
              <a:solidFill>
                <a:srgbClr val="FF0000"/>
              </a:solidFill>
              <a:latin typeface="+mj-lt"/>
            </a:endParaRPr>
          </a:p>
        </p:txBody>
      </p:sp>
    </p:spTree>
    <p:extLst>
      <p:ext uri="{BB962C8B-B14F-4D97-AF65-F5344CB8AC3E}">
        <p14:creationId xmlns:p14="http://schemas.microsoft.com/office/powerpoint/2010/main" val="1347852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7E068021-FD1B-E3BC-6B7F-04FFAA06DA1E}"/>
              </a:ext>
            </a:extLst>
          </p:cNvPr>
          <p:cNvPicPr>
            <a:picLocks noChangeAspect="1"/>
          </p:cNvPicPr>
          <p:nvPr/>
        </p:nvPicPr>
        <p:blipFill>
          <a:blip r:embed="rId2"/>
          <a:srcRect t="15851" r="-1" b="14795"/>
          <a:stretch/>
        </p:blipFill>
        <p:spPr>
          <a:xfrm>
            <a:off x="9394190" y="1648800"/>
            <a:ext cx="8217535" cy="7498800"/>
          </a:xfrm>
          <a:prstGeom prst="rect">
            <a:avLst/>
          </a:prstGeom>
          <a:noFill/>
        </p:spPr>
      </p:pic>
      <mc:AlternateContent xmlns:mc="http://schemas.openxmlformats.org/markup-compatibility/2006" xmlns:a14="http://schemas.microsoft.com/office/drawing/2010/main">
        <mc:Choice Requires="a14">
          <p:sp>
            <p:nvSpPr>
              <p:cNvPr id="7" name="Tijdelijke aanduiding voor tekst 6">
                <a:extLst>
                  <a:ext uri="{FF2B5EF4-FFF2-40B4-BE49-F238E27FC236}">
                    <a16:creationId xmlns:a16="http://schemas.microsoft.com/office/drawing/2014/main" id="{BB2D7021-4D89-2095-0371-02E5F3CC70C5}"/>
                  </a:ext>
                </a:extLst>
              </p:cNvPr>
              <p:cNvSpPr>
                <a:spLocks noGrp="1"/>
              </p:cNvSpPr>
              <p:nvPr>
                <p:ph type="body" sz="quarter" idx="17"/>
              </p:nvPr>
            </p:nvSpPr>
            <p:spPr>
              <a:xfrm>
                <a:off x="1050131" y="1924334"/>
                <a:ext cx="8217535" cy="7382383"/>
              </a:xfrm>
            </p:spPr>
            <p:txBody>
              <a:bodyPr>
                <a:normAutofit/>
              </a:bodyPr>
              <a:lstStyle/>
              <a:p>
                <a:r>
                  <a:rPr lang="nl-NL" sz="2000" i="0" dirty="0">
                    <a:effectLst/>
                    <a:latin typeface="+mj-lt"/>
                  </a:rPr>
                  <a:t>In 1865 schrijft de Duitse fysicus </a:t>
                </a:r>
                <a:r>
                  <a:rPr lang="nl-NL" sz="2000" i="0" dirty="0" err="1">
                    <a:effectLst/>
                    <a:latin typeface="+mj-lt"/>
                  </a:rPr>
                  <a:t>Clausius</a:t>
                </a:r>
                <a:r>
                  <a:rPr lang="nl-NL" sz="2000" i="0" dirty="0">
                    <a:effectLst/>
                    <a:latin typeface="+mj-lt"/>
                  </a:rPr>
                  <a:t>:</a:t>
                </a:r>
              </a:p>
              <a:p>
                <a:r>
                  <a:rPr lang="nl-NL" sz="2000" i="0" dirty="0">
                    <a:effectLst/>
                    <a:latin typeface="+mj-lt"/>
                  </a:rPr>
                  <a:t>over zaken als warmte, energie, arbeid en entropie. Hij stelt vast dat alleen bij processen die omkeerbaar, reversibel zijn er iets hetzelfde blijft. Dat iets noemt hij entropie. </a:t>
                </a:r>
              </a:p>
              <a:p>
                <a:r>
                  <a:rPr lang="nl-NL" sz="2000" i="0" dirty="0">
                    <a:effectLst/>
                    <a:latin typeface="+mj-lt"/>
                  </a:rPr>
                  <a:t>De grootheid </a:t>
                </a:r>
                <a14:m>
                  <m:oMath xmlns:m="http://schemas.openxmlformats.org/officeDocument/2006/math">
                    <m:f>
                      <m:fPr>
                        <m:ctrlPr>
                          <a:rPr lang="nl-BE" sz="2000" i="1" smtClean="0">
                            <a:effectLst/>
                            <a:latin typeface="Cambria Math" panose="02040503050406030204" pitchFamily="18" charset="0"/>
                          </a:rPr>
                        </m:ctrlPr>
                      </m:fPr>
                      <m:num>
                        <m:r>
                          <a:rPr lang="nl-BE" sz="2000" i="1">
                            <a:effectLst/>
                            <a:latin typeface="Cambria Math" panose="02040503050406030204" pitchFamily="18" charset="0"/>
                          </a:rPr>
                          <m:t>𝑄</m:t>
                        </m:r>
                      </m:num>
                      <m:den>
                        <m:r>
                          <a:rPr lang="nl-BE" sz="2000" i="1">
                            <a:effectLst/>
                            <a:latin typeface="Cambria Math" panose="02040503050406030204" pitchFamily="18" charset="0"/>
                          </a:rPr>
                          <m:t>𝑇</m:t>
                        </m:r>
                      </m:den>
                    </m:f>
                  </m:oMath>
                </a14:m>
                <a:r>
                  <a:rPr lang="nl-NL" sz="2000" i="0" dirty="0">
                    <a:effectLst/>
                    <a:latin typeface="+mj-lt"/>
                  </a:rPr>
                  <a:t> noemde </a:t>
                </a:r>
                <a:r>
                  <a:rPr lang="nl-NL" sz="2000" i="0" dirty="0" err="1">
                    <a:effectLst/>
                    <a:latin typeface="+mj-lt"/>
                  </a:rPr>
                  <a:t>Clausius</a:t>
                </a:r>
                <a:r>
                  <a:rPr lang="nl-NL" sz="2000" i="0" dirty="0">
                    <a:effectLst/>
                    <a:latin typeface="+mj-lt"/>
                  </a:rPr>
                  <a:t> entropie. Entropie is een Grieks woord en betekent transformatie. Het symbool voor entropie is S.</a:t>
                </a:r>
              </a:p>
              <a:p>
                <a:r>
                  <a:rPr lang="nl-NL" sz="2000" i="0" dirty="0">
                    <a:effectLst/>
                    <a:latin typeface="+mj-lt"/>
                  </a:rPr>
                  <a:t>Voor de entropie geldt: </a:t>
                </a:r>
              </a:p>
              <a:p>
                <a:endParaRPr lang="nl-NL" sz="2500" dirty="0">
                  <a:latin typeface="+mj-lt"/>
                </a:endParaRPr>
              </a:p>
              <a:p>
                <a:pPr/>
                <a14:m>
                  <m:oMathPara xmlns:m="http://schemas.openxmlformats.org/officeDocument/2006/math">
                    <m:oMathParaPr>
                      <m:jc m:val="centerGroup"/>
                    </m:oMathParaPr>
                    <m:oMath xmlns:m="http://schemas.openxmlformats.org/officeDocument/2006/math">
                      <m:r>
                        <a:rPr lang="nl-BE" sz="2500" i="1" smtClean="0">
                          <a:effectLst/>
                          <a:latin typeface="Cambria Math" panose="02040503050406030204" pitchFamily="18" charset="0"/>
                        </a:rPr>
                        <m:t>𝑆</m:t>
                      </m:r>
                      <m:r>
                        <a:rPr lang="nl-BE" sz="2500" i="1" smtClean="0">
                          <a:effectLst/>
                          <a:latin typeface="Cambria Math" panose="02040503050406030204" pitchFamily="18" charset="0"/>
                        </a:rPr>
                        <m:t>= </m:t>
                      </m:r>
                      <m:f>
                        <m:fPr>
                          <m:ctrlPr>
                            <a:rPr lang="nl-BE" sz="2500" i="1">
                              <a:effectLst/>
                              <a:latin typeface="Cambria Math" panose="02040503050406030204" pitchFamily="18" charset="0"/>
                            </a:rPr>
                          </m:ctrlPr>
                        </m:fPr>
                        <m:num>
                          <m:r>
                            <a:rPr lang="nl-BE" sz="2500" i="1">
                              <a:effectLst/>
                              <a:latin typeface="Cambria Math" panose="02040503050406030204" pitchFamily="18" charset="0"/>
                            </a:rPr>
                            <m:t>𝑄</m:t>
                          </m:r>
                        </m:num>
                        <m:den>
                          <m:r>
                            <a:rPr lang="nl-BE" sz="2500" i="1">
                              <a:effectLst/>
                              <a:latin typeface="Cambria Math" panose="02040503050406030204" pitchFamily="18" charset="0"/>
                            </a:rPr>
                            <m:t>𝑇</m:t>
                          </m:r>
                        </m:den>
                      </m:f>
                      <m:r>
                        <a:rPr lang="nl-BE" sz="2500" i="1">
                          <a:effectLst/>
                          <a:latin typeface="Cambria Math" panose="02040503050406030204" pitchFamily="18" charset="0"/>
                        </a:rPr>
                        <m:t>= </m:t>
                      </m:r>
                      <m:d>
                        <m:dPr>
                          <m:begChr m:val="["/>
                          <m:endChr m:val="]"/>
                          <m:ctrlPr>
                            <a:rPr lang="nl-BE" sz="2500" i="1">
                              <a:effectLst/>
                              <a:latin typeface="Cambria Math" panose="02040503050406030204" pitchFamily="18" charset="0"/>
                            </a:rPr>
                          </m:ctrlPr>
                        </m:dPr>
                        <m:e>
                          <m:f>
                            <m:fPr>
                              <m:ctrlPr>
                                <a:rPr lang="nl-BE" sz="2500" i="1">
                                  <a:effectLst/>
                                  <a:latin typeface="Cambria Math" panose="02040503050406030204" pitchFamily="18" charset="0"/>
                                </a:rPr>
                              </m:ctrlPr>
                            </m:fPr>
                            <m:num>
                              <m:r>
                                <a:rPr lang="nl-BE" sz="2500" i="1">
                                  <a:effectLst/>
                                  <a:latin typeface="Cambria Math" panose="02040503050406030204" pitchFamily="18" charset="0"/>
                                </a:rPr>
                                <m:t>𝐽</m:t>
                              </m:r>
                            </m:num>
                            <m:den>
                              <m:r>
                                <a:rPr lang="nl-BE" sz="2500" i="1">
                                  <a:effectLst/>
                                  <a:latin typeface="Cambria Math" panose="02040503050406030204" pitchFamily="18" charset="0"/>
                                </a:rPr>
                                <m:t>𝐾</m:t>
                              </m:r>
                            </m:den>
                          </m:f>
                        </m:e>
                      </m:d>
                      <m:r>
                        <a:rPr lang="nl-BE" sz="2500" i="1">
                          <a:effectLst/>
                          <a:latin typeface="Cambria Math" panose="02040503050406030204" pitchFamily="18" charset="0"/>
                        </a:rPr>
                        <m:t> </m:t>
                      </m:r>
                    </m:oMath>
                  </m:oMathPara>
                </a14:m>
                <a:endParaRPr lang="nl-NL" sz="2500" i="0" dirty="0">
                  <a:effectLst/>
                  <a:latin typeface="+mj-lt"/>
                </a:endParaRPr>
              </a:p>
              <a:p>
                <a:endParaRPr lang="nl-NL" sz="2500" dirty="0">
                  <a:latin typeface="+mj-lt"/>
                </a:endParaRPr>
              </a:p>
              <a:p>
                <a:r>
                  <a:rPr lang="nl-NL" sz="2000" dirty="0">
                    <a:latin typeface="+mj-lt"/>
                  </a:rPr>
                  <a:t>Concreet: bij het absolute nulpunt is er geen beweging of inwendige energie meer. Alles staat “stil” </a:t>
                </a:r>
                <a:r>
                  <a:rPr lang="nl-NL" sz="2000" dirty="0">
                    <a:latin typeface="+mj-lt"/>
                    <a:sym typeface="Wingdings" panose="05000000000000000000" pitchFamily="2" charset="2"/>
                  </a:rPr>
                  <a:t> de entropie heeft de waarde 0. Laten we de temperatuur toenemen dan neemt de waarde van de entropie toe.</a:t>
                </a:r>
              </a:p>
              <a:p>
                <a:endParaRPr lang="nl-NL" sz="2000" i="0" dirty="0">
                  <a:effectLst/>
                  <a:latin typeface="+mj-lt"/>
                  <a:sym typeface="Wingdings" panose="05000000000000000000" pitchFamily="2" charset="2"/>
                </a:endParaRPr>
              </a:p>
              <a:p>
                <a:r>
                  <a:rPr lang="nl-NL" sz="2000" dirty="0">
                    <a:latin typeface="+mj-lt"/>
                    <a:sym typeface="Wingdings" panose="05000000000000000000" pitchFamily="2" charset="2"/>
                  </a:rPr>
                  <a:t>Belangrijk: </a:t>
                </a:r>
                <a:r>
                  <a:rPr lang="nl-NL" sz="2000" b="1" dirty="0" err="1">
                    <a:latin typeface="+mj-lt"/>
                    <a:sym typeface="Wingdings" panose="05000000000000000000" pitchFamily="2" charset="2"/>
                  </a:rPr>
                  <a:t>Clausius</a:t>
                </a:r>
                <a:r>
                  <a:rPr lang="nl-NL" sz="2000" b="1" dirty="0">
                    <a:latin typeface="+mj-lt"/>
                    <a:sym typeface="Wingdings" panose="05000000000000000000" pitchFamily="2" charset="2"/>
                  </a:rPr>
                  <a:t> beweerde nu dat de afname even groot is als de toename, mits het proces omkeerbaar is. </a:t>
                </a:r>
                <a:endParaRPr lang="nl-NL" sz="2000" b="1" i="0" dirty="0">
                  <a:effectLst/>
                  <a:latin typeface="+mj-lt"/>
                </a:endParaRPr>
              </a:p>
            </p:txBody>
          </p:sp>
        </mc:Choice>
        <mc:Fallback xmlns="">
          <p:sp>
            <p:nvSpPr>
              <p:cNvPr id="7" name="Tijdelijke aanduiding voor tekst 6">
                <a:extLst>
                  <a:ext uri="{FF2B5EF4-FFF2-40B4-BE49-F238E27FC236}">
                    <a16:creationId xmlns:a16="http://schemas.microsoft.com/office/drawing/2014/main" id="{BB2D7021-4D89-2095-0371-02E5F3CC70C5}"/>
                  </a:ext>
                </a:extLst>
              </p:cNvPr>
              <p:cNvSpPr>
                <a:spLocks noGrp="1" noRot="1" noChangeAspect="1" noMove="1" noResize="1" noEditPoints="1" noAdjustHandles="1" noChangeArrowheads="1" noChangeShapeType="1" noTextEdit="1"/>
              </p:cNvSpPr>
              <p:nvPr>
                <p:ph type="body" sz="quarter" idx="17"/>
              </p:nvPr>
            </p:nvSpPr>
            <p:spPr>
              <a:xfrm>
                <a:off x="1050131" y="1924334"/>
                <a:ext cx="8217535" cy="7382383"/>
              </a:xfrm>
              <a:blipFill>
                <a:blip r:embed="rId3"/>
                <a:stretch>
                  <a:fillRect l="-742" t="-908" r="-1261"/>
                </a:stretch>
              </a:blipFill>
            </p:spPr>
            <p:txBody>
              <a:bodyPr/>
              <a:lstStyle/>
              <a:p>
                <a:r>
                  <a:rPr lang="nl-BE">
                    <a:noFill/>
                  </a:rPr>
                  <a:t> </a:t>
                </a:r>
              </a:p>
            </p:txBody>
          </p:sp>
        </mc:Fallback>
      </mc:AlternateContent>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Toestandsgrootheden-</a:t>
            </a:r>
            <a:r>
              <a:rPr lang="nl-NL" dirty="0"/>
              <a:t>Entropie</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19</a:t>
            </a:fld>
            <a:endParaRPr lang="nl-BE"/>
          </a:p>
        </p:txBody>
      </p:sp>
      <p:sp>
        <p:nvSpPr>
          <p:cNvPr id="6" name="Tekstvak 5">
            <a:extLst>
              <a:ext uri="{FF2B5EF4-FFF2-40B4-BE49-F238E27FC236}">
                <a16:creationId xmlns:a16="http://schemas.microsoft.com/office/drawing/2014/main" id="{3DDB6B5B-4317-1901-A59E-5922A4EAF3C8}"/>
              </a:ext>
            </a:extLst>
          </p:cNvPr>
          <p:cNvSpPr txBox="1"/>
          <p:nvPr/>
        </p:nvSpPr>
        <p:spPr>
          <a:xfrm>
            <a:off x="10328372" y="9398117"/>
            <a:ext cx="5575109" cy="215444"/>
          </a:xfrm>
          <a:prstGeom prst="rect">
            <a:avLst/>
          </a:prstGeom>
          <a:noFill/>
        </p:spPr>
        <p:txBody>
          <a:bodyPr wrap="square">
            <a:spAutoFit/>
          </a:bodyPr>
          <a:lstStyle/>
          <a:p>
            <a:r>
              <a:rPr lang="nl-BE" sz="800" dirty="0"/>
              <a:t>https://thumbs.dreamstime.com/b/cocktail-met-aardbeien-ijs-en-munt-43242018.jpg</a:t>
            </a:r>
          </a:p>
        </p:txBody>
      </p:sp>
    </p:spTree>
    <p:extLst>
      <p:ext uri="{BB962C8B-B14F-4D97-AF65-F5344CB8AC3E}">
        <p14:creationId xmlns:p14="http://schemas.microsoft.com/office/powerpoint/2010/main" val="271205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2D6185C2-B849-ED87-D9B8-F8863CA5677E}"/>
              </a:ext>
            </a:extLst>
          </p:cNvPr>
          <p:cNvPicPr>
            <a:picLocks noChangeAspect="1"/>
          </p:cNvPicPr>
          <p:nvPr/>
        </p:nvPicPr>
        <p:blipFill>
          <a:blip r:embed="rId2"/>
          <a:stretch>
            <a:fillRect/>
          </a:stretch>
        </p:blipFill>
        <p:spPr>
          <a:xfrm>
            <a:off x="0" y="0"/>
            <a:ext cx="18288000" cy="10287000"/>
          </a:xfrm>
          <a:prstGeom prst="rect">
            <a:avLst/>
          </a:prstGeom>
        </p:spPr>
      </p:pic>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5811850" y="6494567"/>
            <a:ext cx="4684619" cy="3662715"/>
          </a:xfrm>
        </p:spPr>
        <p:txBody>
          <a:bodyPr/>
          <a:lstStyle/>
          <a:p>
            <a:endParaRPr lang="nl-NL" dirty="0"/>
          </a:p>
          <a:p>
            <a:r>
              <a:rPr lang="nl-NL" sz="2500" b="1" i="0" dirty="0">
                <a:solidFill>
                  <a:schemeClr val="bg2"/>
                </a:solidFill>
                <a:effectLst/>
                <a:latin typeface="+mj-lt"/>
              </a:rPr>
              <a:t>In het Nederlands staat HVAC voor Verwarming, Ventilatie en Airconditioning. Het is een systeem dat wordt gebruikt om de temperatuur, luchtvochtigheid en luchtkwaliteit in gebouwen te regelen. Hier zijn de belangrijkste onderdelen</a:t>
            </a:r>
            <a:r>
              <a:rPr lang="nl-NL" b="1" i="0" dirty="0">
                <a:solidFill>
                  <a:schemeClr val="bg2"/>
                </a:solidFill>
                <a:effectLst/>
                <a:latin typeface="+mj-lt"/>
              </a:rPr>
              <a:t>:</a:t>
            </a:r>
            <a:endParaRPr lang="nl-BE" sz="1200" dirty="0">
              <a:solidFill>
                <a:schemeClr val="bg2"/>
              </a:solidFill>
            </a:endParaRP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14714692" y="258266"/>
            <a:ext cx="3277473" cy="630355"/>
          </a:xfrm>
        </p:spPr>
        <p:txBody>
          <a:bodyPr/>
          <a:lstStyle/>
          <a:p>
            <a:r>
              <a:rPr lang="nl-BE" dirty="0">
                <a:solidFill>
                  <a:schemeClr val="bg2"/>
                </a:solidFill>
              </a:rPr>
              <a:t>Introductie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solidFill>
                  <a:schemeClr val="bg2"/>
                </a:solidFill>
              </a:rPr>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solidFill>
                  <a:schemeClr val="bg2"/>
                </a:solidFill>
              </a:rPr>
              <a:pPr/>
              <a:t>2</a:t>
            </a:fld>
            <a:endParaRPr lang="nl-BE" dirty="0">
              <a:solidFill>
                <a:schemeClr val="bg2"/>
              </a:solidFill>
            </a:endParaRPr>
          </a:p>
        </p:txBody>
      </p:sp>
      <p:sp>
        <p:nvSpPr>
          <p:cNvPr id="7" name="Tekstvak 6">
            <a:extLst>
              <a:ext uri="{FF2B5EF4-FFF2-40B4-BE49-F238E27FC236}">
                <a16:creationId xmlns:a16="http://schemas.microsoft.com/office/drawing/2014/main" id="{B613F519-A757-E56D-3CAE-45334784A9B3}"/>
              </a:ext>
            </a:extLst>
          </p:cNvPr>
          <p:cNvSpPr txBox="1"/>
          <p:nvPr/>
        </p:nvSpPr>
        <p:spPr>
          <a:xfrm>
            <a:off x="370835" y="219500"/>
            <a:ext cx="9184340" cy="707886"/>
          </a:xfrm>
          <a:prstGeom prst="rect">
            <a:avLst/>
          </a:prstGeom>
          <a:noFill/>
        </p:spPr>
        <p:txBody>
          <a:bodyPr wrap="square">
            <a:spAutoFit/>
          </a:bodyPr>
          <a:lstStyle/>
          <a:p>
            <a:r>
              <a:rPr lang="nl-NL" sz="2000" dirty="0">
                <a:solidFill>
                  <a:schemeClr val="bg2"/>
                </a:solidFill>
              </a:rPr>
              <a:t>Verwarming: Dit deel van het systeem zorgt voor warmte tijdens koudere maanden. Dit kan bestaan uit verwarmingsketels, boilers en warmtepompen.</a:t>
            </a:r>
            <a:endParaRPr lang="nl-BE" sz="2000" dirty="0">
              <a:solidFill>
                <a:schemeClr val="bg2"/>
              </a:solidFill>
            </a:endParaRPr>
          </a:p>
        </p:txBody>
      </p:sp>
      <p:sp>
        <p:nvSpPr>
          <p:cNvPr id="9" name="Tekstvak 8">
            <a:extLst>
              <a:ext uri="{FF2B5EF4-FFF2-40B4-BE49-F238E27FC236}">
                <a16:creationId xmlns:a16="http://schemas.microsoft.com/office/drawing/2014/main" id="{B7A9DC5F-41EE-0D1B-2AA8-2DAC0C474B27}"/>
              </a:ext>
            </a:extLst>
          </p:cNvPr>
          <p:cNvSpPr txBox="1"/>
          <p:nvPr/>
        </p:nvSpPr>
        <p:spPr>
          <a:xfrm>
            <a:off x="370835" y="2141838"/>
            <a:ext cx="8373908" cy="1015663"/>
          </a:xfrm>
          <a:prstGeom prst="rect">
            <a:avLst/>
          </a:prstGeom>
          <a:noFill/>
        </p:spPr>
        <p:txBody>
          <a:bodyPr wrap="square">
            <a:spAutoFit/>
          </a:bodyPr>
          <a:lstStyle/>
          <a:p>
            <a:r>
              <a:rPr lang="nl-NL" sz="2000" dirty="0">
                <a:solidFill>
                  <a:srgbClr val="FFFFFF"/>
                </a:solidFill>
              </a:rPr>
              <a:t>Ventilatie: Dit zorgt voor de circulatie van frisse lucht, verwijdert muffe lucht en handhaaft de luchtkwaliteit binnenshuis. Dit kan ventilatoren, luchtkanalen en luchtfilters omvatten.</a:t>
            </a:r>
            <a:endParaRPr lang="nl-BE" sz="2000" dirty="0">
              <a:solidFill>
                <a:srgbClr val="FFFFFF"/>
              </a:solidFill>
            </a:endParaRPr>
          </a:p>
        </p:txBody>
      </p:sp>
      <p:sp>
        <p:nvSpPr>
          <p:cNvPr id="11" name="Tekstvak 10">
            <a:extLst>
              <a:ext uri="{FF2B5EF4-FFF2-40B4-BE49-F238E27FC236}">
                <a16:creationId xmlns:a16="http://schemas.microsoft.com/office/drawing/2014/main" id="{12BECF30-10D5-A748-F820-949393C13661}"/>
              </a:ext>
            </a:extLst>
          </p:cNvPr>
          <p:cNvSpPr txBox="1"/>
          <p:nvPr/>
        </p:nvSpPr>
        <p:spPr>
          <a:xfrm>
            <a:off x="370835" y="1146886"/>
            <a:ext cx="9184340" cy="707886"/>
          </a:xfrm>
          <a:prstGeom prst="rect">
            <a:avLst/>
          </a:prstGeom>
          <a:noFill/>
        </p:spPr>
        <p:txBody>
          <a:bodyPr wrap="square">
            <a:spAutoFit/>
          </a:bodyPr>
          <a:lstStyle/>
          <a:p>
            <a:r>
              <a:rPr lang="nl-NL" sz="2000" dirty="0">
                <a:solidFill>
                  <a:schemeClr val="bg2"/>
                </a:solidFill>
              </a:rPr>
              <a:t>Airconditioning: Dit koelt de lucht tijdens warmere maanden, met systemen zoals airconditioners en warmtepompen.</a:t>
            </a:r>
            <a:endParaRPr lang="nl-BE" sz="2000" dirty="0">
              <a:solidFill>
                <a:schemeClr val="bg2"/>
              </a:solidFill>
            </a:endParaRPr>
          </a:p>
        </p:txBody>
      </p:sp>
    </p:spTree>
    <p:extLst>
      <p:ext uri="{BB962C8B-B14F-4D97-AF65-F5344CB8AC3E}">
        <p14:creationId xmlns:p14="http://schemas.microsoft.com/office/powerpoint/2010/main" val="271549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Ideale gaswet</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20</a:t>
            </a:fld>
            <a:endParaRPr lang="nl-BE" dirty="0"/>
          </a:p>
        </p:txBody>
      </p:sp>
      <p:sp>
        <p:nvSpPr>
          <p:cNvPr id="6" name="Tijdelijke aanduiding voor tekst 5">
            <a:extLst>
              <a:ext uri="{FF2B5EF4-FFF2-40B4-BE49-F238E27FC236}">
                <a16:creationId xmlns:a16="http://schemas.microsoft.com/office/drawing/2014/main" id="{A503FDF3-8777-DB7C-0DB4-7236318C9AF8}"/>
              </a:ext>
            </a:extLst>
          </p:cNvPr>
          <p:cNvSpPr>
            <a:spLocks noGrp="1"/>
          </p:cNvSpPr>
          <p:nvPr>
            <p:ph type="body" sz="quarter" idx="17"/>
          </p:nvPr>
        </p:nvSpPr>
        <p:spPr>
          <a:xfrm>
            <a:off x="1050131" y="2354402"/>
            <a:ext cx="16336916" cy="1141834"/>
          </a:xfrm>
          <a:solidFill>
            <a:schemeClr val="accent3">
              <a:lumMod val="20000"/>
              <a:lumOff val="80000"/>
            </a:schemeClr>
          </a:solidFill>
        </p:spPr>
        <p:txBody>
          <a:bodyPr/>
          <a:lstStyle/>
          <a:p>
            <a:r>
              <a:rPr lang="nl-NL" sz="2000" dirty="0">
                <a:effectLst/>
                <a:latin typeface="+mj-lt"/>
                <a:ea typeface="Times New Roman" panose="02020603050405020304" pitchFamily="18" charset="0"/>
                <a:cs typeface="Arial" panose="020B0604020202020204" pitchFamily="34" charset="0"/>
              </a:rPr>
              <a:t>Een gas wordt als ideaal beschouwd indien wordt aangenomen dat de moleculen van zo’n gas volkomen elastisch zijn, dat het gezamenlijk volume van de moleculen te verwaarlozen klein is t.o.v. het volume door het gas ingenomen en dat de cohesie tussen de moleculen eveneens zeer gering is.</a:t>
            </a:r>
            <a:endParaRPr lang="nl-BE" sz="2000" dirty="0">
              <a:effectLst/>
              <a:latin typeface="+mj-lt"/>
              <a:ea typeface="Times New Roman" panose="02020603050405020304" pitchFamily="18" charset="0"/>
              <a:cs typeface="Times New Roman" panose="02020603050405020304" pitchFamily="18" charset="0"/>
            </a:endParaRPr>
          </a:p>
          <a:p>
            <a:r>
              <a:rPr lang="nl-NL" sz="2000" dirty="0">
                <a:effectLst/>
                <a:latin typeface="+mj-lt"/>
                <a:ea typeface="Times New Roman" panose="02020603050405020304" pitchFamily="18" charset="0"/>
              </a:rPr>
              <a:t>Gassen die ver van de vloeibare toestand verwijderd zijn kunnen als ideale gassen worden beschouwd.</a:t>
            </a:r>
            <a:endParaRPr lang="nl-BE" sz="2000" dirty="0">
              <a:latin typeface="+mj-lt"/>
            </a:endParaRPr>
          </a:p>
        </p:txBody>
      </p:sp>
      <mc:AlternateContent xmlns:mc="http://schemas.openxmlformats.org/markup-compatibility/2006" xmlns:a14="http://schemas.microsoft.com/office/drawing/2010/main">
        <mc:Choice Requires="a14">
          <p:sp>
            <p:nvSpPr>
              <p:cNvPr id="2" name="Tijdelijke aanduiding voor tekst 5">
                <a:extLst>
                  <a:ext uri="{FF2B5EF4-FFF2-40B4-BE49-F238E27FC236}">
                    <a16:creationId xmlns:a16="http://schemas.microsoft.com/office/drawing/2014/main" id="{70C1F227-D9F6-D5C9-A002-4225980FDEF9}"/>
                  </a:ext>
                </a:extLst>
              </p:cNvPr>
              <p:cNvSpPr txBox="1">
                <a:spLocks/>
              </p:cNvSpPr>
              <p:nvPr/>
            </p:nvSpPr>
            <p:spPr>
              <a:xfrm>
                <a:off x="975542" y="4046490"/>
                <a:ext cx="4322599" cy="2260181"/>
              </a:xfrm>
              <a:prstGeom prst="rect">
                <a:avLst/>
              </a:prstGeom>
              <a:solidFill>
                <a:schemeClr val="tx2">
                  <a:lumMod val="20000"/>
                  <a:lumOff val="8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u="sng" dirty="0">
                    <a:latin typeface="+mj-lt"/>
                    <a:ea typeface="Times New Roman" panose="02020603050405020304" pitchFamily="18" charset="0"/>
                    <a:cs typeface="Arial" panose="020B0604020202020204" pitchFamily="34" charset="0"/>
                  </a:rPr>
                  <a:t>Wet van Boyle</a:t>
                </a:r>
              </a:p>
              <a:p>
                <a:r>
                  <a:rPr lang="nl-NL" sz="2000" dirty="0">
                    <a:latin typeface="+mj-lt"/>
                  </a:rPr>
                  <a:t>Bij een constante temperatuur blijft het product  van de druk en het volume van een gas steeds constant.</a:t>
                </a:r>
              </a:p>
              <a:p>
                <a:endParaRPr lang="nl-NL" sz="2000" dirty="0">
                  <a:latin typeface="+mj-lt"/>
                </a:endParaRPr>
              </a:p>
              <a:p>
                <a:pPr/>
                <a14:m>
                  <m:oMathPara xmlns:m="http://schemas.openxmlformats.org/officeDocument/2006/math">
                    <m:oMathParaPr>
                      <m:jc m:val="centerGroup"/>
                    </m:oMathParaPr>
                    <m:oMath xmlns:m="http://schemas.openxmlformats.org/officeDocument/2006/math">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𝑉</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𝑐𝑠𝑡</m:t>
                      </m:r>
                    </m:oMath>
                  </m:oMathPara>
                </a14:m>
                <a:endParaRPr lang="nl-BE" sz="2000" dirty="0">
                  <a:latin typeface="+mj-lt"/>
                </a:endParaRPr>
              </a:p>
            </p:txBody>
          </p:sp>
        </mc:Choice>
        <mc:Fallback xmlns="">
          <p:sp>
            <p:nvSpPr>
              <p:cNvPr id="2" name="Tijdelijke aanduiding voor tekst 5">
                <a:extLst>
                  <a:ext uri="{FF2B5EF4-FFF2-40B4-BE49-F238E27FC236}">
                    <a16:creationId xmlns:a16="http://schemas.microsoft.com/office/drawing/2014/main" id="{70C1F227-D9F6-D5C9-A002-4225980FDEF9}"/>
                  </a:ext>
                </a:extLst>
              </p:cNvPr>
              <p:cNvSpPr txBox="1">
                <a:spLocks noRot="1" noChangeAspect="1" noMove="1" noResize="1" noEditPoints="1" noAdjustHandles="1" noChangeArrowheads="1" noChangeShapeType="1" noTextEdit="1"/>
              </p:cNvSpPr>
              <p:nvPr/>
            </p:nvSpPr>
            <p:spPr>
              <a:xfrm>
                <a:off x="975542" y="4046490"/>
                <a:ext cx="4322599" cy="2260181"/>
              </a:xfrm>
              <a:prstGeom prst="rect">
                <a:avLst/>
              </a:prstGeom>
              <a:blipFill>
                <a:blip r:embed="rId2"/>
                <a:stretch>
                  <a:fillRect l="-1410" t="-2965" r="-70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7" name="Tijdelijke aanduiding voor tekst 5">
                <a:extLst>
                  <a:ext uri="{FF2B5EF4-FFF2-40B4-BE49-F238E27FC236}">
                    <a16:creationId xmlns:a16="http://schemas.microsoft.com/office/drawing/2014/main" id="{7D43E54A-C5EE-CF7F-E447-AC0A58B88D84}"/>
                  </a:ext>
                </a:extLst>
              </p:cNvPr>
              <p:cNvSpPr txBox="1">
                <a:spLocks/>
              </p:cNvSpPr>
              <p:nvPr/>
            </p:nvSpPr>
            <p:spPr>
              <a:xfrm>
                <a:off x="6982700" y="4046490"/>
                <a:ext cx="4322599" cy="5137851"/>
              </a:xfrm>
              <a:prstGeom prst="rect">
                <a:avLst/>
              </a:prstGeom>
              <a:solidFill>
                <a:schemeClr val="tx2">
                  <a:lumMod val="20000"/>
                  <a:lumOff val="8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u="sng" dirty="0">
                    <a:latin typeface="+mj-lt"/>
                    <a:ea typeface="Times New Roman" panose="02020603050405020304" pitchFamily="18" charset="0"/>
                    <a:cs typeface="Arial" panose="020B0604020202020204" pitchFamily="34" charset="0"/>
                  </a:rPr>
                  <a:t>Wetten van Gay-</a:t>
                </a:r>
                <a:r>
                  <a:rPr lang="nl-NL" sz="2000" b="1" u="sng" dirty="0" err="1">
                    <a:latin typeface="+mj-lt"/>
                    <a:ea typeface="Times New Roman" panose="02020603050405020304" pitchFamily="18" charset="0"/>
                    <a:cs typeface="Arial" panose="020B0604020202020204" pitchFamily="34" charset="0"/>
                  </a:rPr>
                  <a:t>Lussac</a:t>
                </a:r>
                <a:r>
                  <a:rPr lang="nl-NL" sz="2000" b="1" u="sng" dirty="0">
                    <a:latin typeface="+mj-lt"/>
                    <a:ea typeface="Times New Roman" panose="02020603050405020304" pitchFamily="18" charset="0"/>
                    <a:cs typeface="Arial" panose="020B0604020202020204" pitchFamily="34" charset="0"/>
                  </a:rPr>
                  <a:t> en Charles</a:t>
                </a:r>
              </a:p>
              <a:p>
                <a:r>
                  <a:rPr lang="nl-NL" sz="2000" dirty="0">
                    <a:latin typeface="+mj-lt"/>
                  </a:rPr>
                  <a:t>Bij constante druk zijn de volumen ingenomen door een zelfde massa gas evenredig met de absolute temperatuur </a:t>
                </a:r>
              </a:p>
              <a:p>
                <a:endParaRPr lang="nl-NL" sz="2000" dirty="0">
                  <a:latin typeface="+mj-lt"/>
                </a:endParaRPr>
              </a:p>
              <a:p>
                <a:pPr/>
                <a14:m>
                  <m:oMathPara xmlns:m="http://schemas.openxmlformats.org/officeDocument/2006/math">
                    <m:oMathParaPr>
                      <m:jc m:val="centerGroup"/>
                    </m:oMathParaPr>
                    <m:oMath xmlns:m="http://schemas.openxmlformats.org/officeDocument/2006/math">
                      <m:f>
                        <m:fPr>
                          <m:ctrlPr>
                            <a:rPr lang="nl-BE" sz="2000" i="1">
                              <a:latin typeface="Cambria Math" panose="02040503050406030204" pitchFamily="18" charset="0"/>
                              <a:ea typeface="Times New Roman" panose="02020603050405020304" pitchFamily="18" charset="0"/>
                            </a:rPr>
                          </m:ctrlPr>
                        </m:fPr>
                        <m:num>
                          <m:sSub>
                            <m:sSubPr>
                              <m:ctrlPr>
                                <a:rPr lang="nl-BE" sz="2000" i="1">
                                  <a:latin typeface="Cambria Math" panose="02040503050406030204" pitchFamily="18" charset="0"/>
                                  <a:ea typeface="Times New Roman" panose="02020603050405020304" pitchFamily="18" charset="0"/>
                                </a:rPr>
                              </m:ctrlPr>
                            </m:sSubPr>
                            <m:e>
                              <m:r>
                                <a:rPr lang="nl-BE" sz="2000" i="1">
                                  <a:latin typeface="Cambria Math" panose="02040503050406030204" pitchFamily="18" charset="0"/>
                                  <a:ea typeface="Times New Roman" panose="02020603050405020304" pitchFamily="18" charset="0"/>
                                  <a:cs typeface="Times New Roman" panose="02020603050405020304" pitchFamily="18" charset="0"/>
                                </a:rPr>
                                <m:t>𝑉</m:t>
                              </m:r>
                            </m:e>
                            <m:sub>
                              <m:r>
                                <a:rPr lang="nl-BE" sz="2000" i="1">
                                  <a:latin typeface="Cambria Math" panose="02040503050406030204" pitchFamily="18" charset="0"/>
                                  <a:ea typeface="Times New Roman" panose="02020603050405020304" pitchFamily="18" charset="0"/>
                                  <a:cs typeface="Times New Roman" panose="02020603050405020304" pitchFamily="18" charset="0"/>
                                </a:rPr>
                                <m:t>2</m:t>
                              </m:r>
                            </m:sub>
                          </m:sSub>
                        </m:num>
                        <m:den>
                          <m:sSub>
                            <m:sSubPr>
                              <m:ctrlPr>
                                <a:rPr lang="nl-BE" sz="2000" i="1">
                                  <a:latin typeface="Cambria Math" panose="02040503050406030204" pitchFamily="18" charset="0"/>
                                  <a:ea typeface="Times New Roman" panose="02020603050405020304" pitchFamily="18" charset="0"/>
                                </a:rPr>
                              </m:ctrlPr>
                            </m:sSubPr>
                            <m:e>
                              <m:r>
                                <a:rPr lang="nl-BE" sz="2000" i="1">
                                  <a:latin typeface="Cambria Math" panose="02040503050406030204" pitchFamily="18" charset="0"/>
                                  <a:ea typeface="Times New Roman" panose="02020603050405020304" pitchFamily="18" charset="0"/>
                                  <a:cs typeface="Times New Roman" panose="02020603050405020304" pitchFamily="18" charset="0"/>
                                </a:rPr>
                                <m:t>𝑉</m:t>
                              </m:r>
                            </m:e>
                            <m:sub>
                              <m:r>
                                <a:rPr lang="nl-BE" sz="2000" i="1">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nl-BE" sz="2000" i="1">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2000" i="1">
                              <a:latin typeface="Cambria Math" panose="02040503050406030204" pitchFamily="18" charset="0"/>
                              <a:ea typeface="Times New Roman" panose="02020603050405020304" pitchFamily="18" charset="0"/>
                            </a:rPr>
                          </m:ctrlPr>
                        </m:fPr>
                        <m:num>
                          <m:sSub>
                            <m:sSubPr>
                              <m:ctrlPr>
                                <a:rPr lang="nl-BE" sz="2000" i="1">
                                  <a:latin typeface="Cambria Math" panose="02040503050406030204" pitchFamily="18" charset="0"/>
                                  <a:ea typeface="Times New Roman" panose="02020603050405020304" pitchFamily="18" charset="0"/>
                                </a:rPr>
                              </m:ctrlPr>
                            </m:sSubPr>
                            <m:e>
                              <m:r>
                                <a:rPr lang="nl-BE"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a:latin typeface="Cambria Math" panose="02040503050406030204" pitchFamily="18" charset="0"/>
                                  <a:ea typeface="Times New Roman" panose="02020603050405020304" pitchFamily="18" charset="0"/>
                                  <a:cs typeface="Times New Roman" panose="02020603050405020304" pitchFamily="18" charset="0"/>
                                </a:rPr>
                                <m:t>2</m:t>
                              </m:r>
                            </m:sub>
                          </m:sSub>
                        </m:num>
                        <m:den>
                          <m:sSub>
                            <m:sSubPr>
                              <m:ctrlPr>
                                <a:rPr lang="nl-BE" sz="2000" i="1">
                                  <a:latin typeface="Cambria Math" panose="02040503050406030204" pitchFamily="18" charset="0"/>
                                  <a:ea typeface="Times New Roman" panose="02020603050405020304" pitchFamily="18" charset="0"/>
                                </a:rPr>
                              </m:ctrlPr>
                            </m:sSubPr>
                            <m:e>
                              <m:r>
                                <a:rPr lang="nl-BE" sz="2000" i="1">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a:latin typeface="Cambria Math" panose="02040503050406030204" pitchFamily="18" charset="0"/>
                                  <a:ea typeface="Times New Roman" panose="02020603050405020304" pitchFamily="18" charset="0"/>
                                  <a:cs typeface="Times New Roman" panose="02020603050405020304" pitchFamily="18" charset="0"/>
                                </a:rPr>
                                <m:t>1</m:t>
                              </m:r>
                            </m:sub>
                          </m:sSub>
                        </m:den>
                      </m:f>
                    </m:oMath>
                  </m:oMathPara>
                </a14:m>
                <a:endParaRPr lang="nl-NL" sz="2000" dirty="0">
                  <a:latin typeface="+mj-lt"/>
                  <a:ea typeface="Times New Roman" panose="02020603050405020304" pitchFamily="18" charset="0"/>
                  <a:cs typeface="Times New Roman" panose="02020603050405020304" pitchFamily="18" charset="0"/>
                </a:endParaRPr>
              </a:p>
              <a:p>
                <a:r>
                  <a:rPr lang="nl-NL" sz="2000" dirty="0">
                    <a:latin typeface="+mj-lt"/>
                  </a:rPr>
                  <a:t>Bij constant volume zijn de drukken door een zelfde massa gas uitgeoefend recht evenredig met hun absolute temperatuur.</a:t>
                </a:r>
              </a:p>
              <a:p>
                <a:endParaRPr lang="nl-NL" sz="2000" dirty="0">
                  <a:latin typeface="+mj-lt"/>
                </a:endParaRPr>
              </a:p>
              <a:p>
                <a:pPr/>
                <a14:m>
                  <m:oMathPara xmlns:m="http://schemas.openxmlformats.org/officeDocument/2006/math">
                    <m:oMathParaPr>
                      <m:jc m:val="centerGroup"/>
                    </m:oMathParaPr>
                    <m:oMath xmlns:m="http://schemas.openxmlformats.org/officeDocument/2006/math">
                      <m:f>
                        <m:fPr>
                          <m:ctrlPr>
                            <a:rPr lang="nl-BE" sz="2000" i="1" smtClean="0">
                              <a:effectLst/>
                              <a:latin typeface="Cambria Math" panose="02040503050406030204" pitchFamily="18" charset="0"/>
                              <a:ea typeface="Times New Roman" panose="02020603050405020304" pitchFamily="18" charset="0"/>
                            </a:rPr>
                          </m:ctrlPr>
                        </m:fPr>
                        <m:num>
                          <m:sSub>
                            <m:sSubPr>
                              <m:ctrlPr>
                                <a:rPr lang="nl-BE" sz="2000" i="1">
                                  <a:effectLst/>
                                  <a:latin typeface="Cambria Math" panose="02040503050406030204" pitchFamily="18" charset="0"/>
                                  <a:ea typeface="Times New Roman" panose="02020603050405020304" pitchFamily="18" charset="0"/>
                                </a:rPr>
                              </m:ctrlPr>
                            </m:sSubPr>
                            <m:e>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2</m:t>
                              </m:r>
                            </m:sub>
                          </m:sSub>
                        </m:num>
                        <m:den>
                          <m:sSub>
                            <m:sSubPr>
                              <m:ctrlPr>
                                <a:rPr lang="nl-BE" sz="2000" i="1">
                                  <a:effectLst/>
                                  <a:latin typeface="Cambria Math" panose="02040503050406030204" pitchFamily="18" charset="0"/>
                                  <a:ea typeface="Times New Roman" panose="02020603050405020304" pitchFamily="18" charset="0"/>
                                </a:rPr>
                              </m:ctrlPr>
                            </m:sSubPr>
                            <m:e>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2000" i="1">
                              <a:effectLst/>
                              <a:latin typeface="Cambria Math" panose="02040503050406030204" pitchFamily="18" charset="0"/>
                              <a:ea typeface="Times New Roman" panose="02020603050405020304" pitchFamily="18" charset="0"/>
                            </a:rPr>
                          </m:ctrlPr>
                        </m:fPr>
                        <m:num>
                          <m:sSub>
                            <m:sSubPr>
                              <m:ctrlPr>
                                <a:rPr lang="nl-BE" sz="2000" i="1">
                                  <a:effectLst/>
                                  <a:latin typeface="Cambria Math" panose="02040503050406030204" pitchFamily="18" charset="0"/>
                                  <a:ea typeface="Times New Roman" panose="02020603050405020304" pitchFamily="18" charset="0"/>
                                </a:rPr>
                              </m:ctrlPr>
                            </m:sSubPr>
                            <m:e>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2</m:t>
                              </m:r>
                            </m:sub>
                          </m:sSub>
                        </m:num>
                        <m:den>
                          <m:sSub>
                            <m:sSubPr>
                              <m:ctrlPr>
                                <a:rPr lang="nl-BE" sz="2000" i="1">
                                  <a:effectLst/>
                                  <a:latin typeface="Cambria Math" panose="02040503050406030204" pitchFamily="18" charset="0"/>
                                  <a:ea typeface="Times New Roman" panose="02020603050405020304" pitchFamily="18" charset="0"/>
                                </a:rPr>
                              </m:ctrlPr>
                            </m:sSubPr>
                            <m:e>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oMath>
                  </m:oMathPara>
                </a14:m>
                <a:endParaRPr lang="nl-NL" sz="2000" dirty="0"/>
              </a:p>
              <a:p>
                <a:endParaRPr lang="nl-BE" sz="2000" dirty="0">
                  <a:latin typeface="+mj-lt"/>
                </a:endParaRPr>
              </a:p>
            </p:txBody>
          </p:sp>
        </mc:Choice>
        <mc:Fallback xmlns="">
          <p:sp>
            <p:nvSpPr>
              <p:cNvPr id="7" name="Tijdelijke aanduiding voor tekst 5">
                <a:extLst>
                  <a:ext uri="{FF2B5EF4-FFF2-40B4-BE49-F238E27FC236}">
                    <a16:creationId xmlns:a16="http://schemas.microsoft.com/office/drawing/2014/main" id="{7D43E54A-C5EE-CF7F-E447-AC0A58B88D84}"/>
                  </a:ext>
                </a:extLst>
              </p:cNvPr>
              <p:cNvSpPr txBox="1">
                <a:spLocks noRot="1" noChangeAspect="1" noMove="1" noResize="1" noEditPoints="1" noAdjustHandles="1" noChangeArrowheads="1" noChangeShapeType="1" noTextEdit="1"/>
              </p:cNvSpPr>
              <p:nvPr/>
            </p:nvSpPr>
            <p:spPr>
              <a:xfrm>
                <a:off x="6982700" y="4046490"/>
                <a:ext cx="4322599" cy="5137851"/>
              </a:xfrm>
              <a:prstGeom prst="rect">
                <a:avLst/>
              </a:prstGeom>
              <a:blipFill>
                <a:blip r:embed="rId3"/>
                <a:stretch>
                  <a:fillRect l="-1408" t="-1305" r="-2676"/>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8" name="Tijdelijke aanduiding voor tekst 5">
                <a:extLst>
                  <a:ext uri="{FF2B5EF4-FFF2-40B4-BE49-F238E27FC236}">
                    <a16:creationId xmlns:a16="http://schemas.microsoft.com/office/drawing/2014/main" id="{1172A2E1-12EC-4919-471C-5D3F6D942435}"/>
                  </a:ext>
                </a:extLst>
              </p:cNvPr>
              <p:cNvSpPr txBox="1">
                <a:spLocks/>
              </p:cNvSpPr>
              <p:nvPr/>
            </p:nvSpPr>
            <p:spPr>
              <a:xfrm>
                <a:off x="13064448" y="3871140"/>
                <a:ext cx="4322599" cy="2744275"/>
              </a:xfrm>
              <a:prstGeom prst="rect">
                <a:avLst/>
              </a:prstGeom>
              <a:solidFill>
                <a:schemeClr val="tx2">
                  <a:lumMod val="20000"/>
                  <a:lumOff val="8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u="sng" dirty="0">
                    <a:latin typeface="+mj-lt"/>
                    <a:ea typeface="Times New Roman" panose="02020603050405020304" pitchFamily="18" charset="0"/>
                    <a:cs typeface="Arial" panose="020B0604020202020204" pitchFamily="34" charset="0"/>
                  </a:rPr>
                  <a:t>Wet van Boyle –Gay </a:t>
                </a:r>
                <a:r>
                  <a:rPr lang="nl-NL" sz="2000" b="1" u="sng" dirty="0" err="1">
                    <a:latin typeface="+mj-lt"/>
                    <a:ea typeface="Times New Roman" panose="02020603050405020304" pitchFamily="18" charset="0"/>
                    <a:cs typeface="Arial" panose="020B0604020202020204" pitchFamily="34" charset="0"/>
                  </a:rPr>
                  <a:t>Lussac</a:t>
                </a:r>
                <a:endParaRPr lang="nl-NL" sz="2000" b="1" u="sng" dirty="0">
                  <a:latin typeface="+mj-lt"/>
                  <a:ea typeface="Times New Roman" panose="02020603050405020304" pitchFamily="18" charset="0"/>
                  <a:cs typeface="Arial" panose="020B0604020202020204" pitchFamily="34" charset="0"/>
                </a:endParaRPr>
              </a:p>
              <a:p>
                <a:r>
                  <a:rPr lang="nl-NL" sz="2000" dirty="0">
                    <a:latin typeface="+mj-lt"/>
                  </a:rPr>
                  <a:t>De aangehaalde wetten kunnen tot één enkele wiskundige uitdrukking samengevat worden:</a:t>
                </a:r>
              </a:p>
              <a:p>
                <a:endParaRPr lang="nl-NL" sz="2000" dirty="0">
                  <a:latin typeface="+mj-lt"/>
                </a:endParaRPr>
              </a:p>
              <a:p>
                <a:pPr/>
                <a14:m>
                  <m:oMathPara xmlns:m="http://schemas.openxmlformats.org/officeDocument/2006/math">
                    <m:oMathParaPr>
                      <m:jc m:val="centerGroup"/>
                    </m:oMathParaPr>
                    <m:oMath xmlns:m="http://schemas.openxmlformats.org/officeDocument/2006/math">
                      <m:f>
                        <m:fPr>
                          <m:ctrlPr>
                            <a:rPr lang="nl-BE" sz="2000" i="1">
                              <a:latin typeface="Cambria Math" panose="02040503050406030204" pitchFamily="18" charset="0"/>
                            </a:rPr>
                          </m:ctrlPr>
                        </m:fPr>
                        <m:num>
                          <m:sSub>
                            <m:sSubPr>
                              <m:ctrlPr>
                                <a:rPr lang="nl-BE" sz="2000" i="1">
                                  <a:latin typeface="Cambria Math" panose="02040503050406030204" pitchFamily="18" charset="0"/>
                                </a:rPr>
                              </m:ctrlPr>
                            </m:sSubPr>
                            <m:e>
                              <m:r>
                                <a:rPr lang="nl-BE" sz="2000" i="1">
                                  <a:latin typeface="Cambria Math" panose="02040503050406030204" pitchFamily="18" charset="0"/>
                                </a:rPr>
                                <m:t>𝑝</m:t>
                              </m:r>
                            </m:e>
                            <m:sub>
                              <m:r>
                                <a:rPr lang="nl-BE" sz="2000" i="1">
                                  <a:latin typeface="Cambria Math" panose="02040503050406030204" pitchFamily="18" charset="0"/>
                                </a:rPr>
                                <m:t>1</m:t>
                              </m:r>
                            </m:sub>
                          </m:sSub>
                          <m:r>
                            <a:rPr lang="nl-BE" sz="2000" i="1">
                              <a:latin typeface="Cambria Math" panose="02040503050406030204" pitchFamily="18" charset="0"/>
                            </a:rPr>
                            <m:t>∙ </m:t>
                          </m:r>
                          <m:sSub>
                            <m:sSubPr>
                              <m:ctrlPr>
                                <a:rPr lang="nl-BE" sz="2000" i="1">
                                  <a:latin typeface="Cambria Math" panose="02040503050406030204" pitchFamily="18" charset="0"/>
                                </a:rPr>
                              </m:ctrlPr>
                            </m:sSubPr>
                            <m:e>
                              <m:r>
                                <a:rPr lang="nl-BE" sz="2000" i="1">
                                  <a:latin typeface="Cambria Math" panose="02040503050406030204" pitchFamily="18" charset="0"/>
                                </a:rPr>
                                <m:t>𝑉</m:t>
                              </m:r>
                            </m:e>
                            <m:sub>
                              <m:r>
                                <a:rPr lang="nl-BE" sz="2000" i="1">
                                  <a:latin typeface="Cambria Math" panose="02040503050406030204" pitchFamily="18" charset="0"/>
                                </a:rPr>
                                <m:t>1</m:t>
                              </m:r>
                            </m:sub>
                          </m:sSub>
                        </m:num>
                        <m:den>
                          <m:sSub>
                            <m:sSubPr>
                              <m:ctrlPr>
                                <a:rPr lang="nl-BE" sz="2000" i="1">
                                  <a:latin typeface="Cambria Math" panose="02040503050406030204" pitchFamily="18" charset="0"/>
                                </a:rPr>
                              </m:ctrlPr>
                            </m:sSubPr>
                            <m:e>
                              <m:r>
                                <a:rPr lang="nl-BE" sz="2000" i="1">
                                  <a:latin typeface="Cambria Math" panose="02040503050406030204" pitchFamily="18" charset="0"/>
                                </a:rPr>
                                <m:t>𝑇</m:t>
                              </m:r>
                            </m:e>
                            <m:sub>
                              <m:r>
                                <a:rPr lang="nl-BE" sz="2000" i="1">
                                  <a:latin typeface="Cambria Math" panose="02040503050406030204" pitchFamily="18" charset="0"/>
                                </a:rPr>
                                <m:t>1</m:t>
                              </m:r>
                            </m:sub>
                          </m:sSub>
                        </m:den>
                      </m:f>
                      <m:r>
                        <a:rPr lang="nl-BE" sz="2000" i="1">
                          <a:latin typeface="Cambria Math" panose="02040503050406030204" pitchFamily="18" charset="0"/>
                        </a:rPr>
                        <m:t>=</m:t>
                      </m:r>
                      <m:f>
                        <m:fPr>
                          <m:ctrlPr>
                            <a:rPr lang="nl-BE" sz="2000" i="1">
                              <a:latin typeface="Cambria Math" panose="02040503050406030204" pitchFamily="18" charset="0"/>
                            </a:rPr>
                          </m:ctrlPr>
                        </m:fPr>
                        <m:num>
                          <m:sSub>
                            <m:sSubPr>
                              <m:ctrlPr>
                                <a:rPr lang="nl-BE" sz="2000" i="1">
                                  <a:latin typeface="Cambria Math" panose="02040503050406030204" pitchFamily="18" charset="0"/>
                                </a:rPr>
                              </m:ctrlPr>
                            </m:sSubPr>
                            <m:e>
                              <m:r>
                                <a:rPr lang="nl-BE" sz="2000" i="1">
                                  <a:latin typeface="Cambria Math" panose="02040503050406030204" pitchFamily="18" charset="0"/>
                                </a:rPr>
                                <m:t>𝑝</m:t>
                              </m:r>
                            </m:e>
                            <m:sub>
                              <m:r>
                                <a:rPr lang="nl-BE" sz="2000" i="1">
                                  <a:latin typeface="Cambria Math" panose="02040503050406030204" pitchFamily="18" charset="0"/>
                                </a:rPr>
                                <m:t>2</m:t>
                              </m:r>
                            </m:sub>
                          </m:sSub>
                          <m:r>
                            <a:rPr lang="nl-BE" sz="2000" i="1">
                              <a:latin typeface="Cambria Math" panose="02040503050406030204" pitchFamily="18" charset="0"/>
                            </a:rPr>
                            <m:t>∙ </m:t>
                          </m:r>
                          <m:sSub>
                            <m:sSubPr>
                              <m:ctrlPr>
                                <a:rPr lang="nl-BE" sz="2000" i="1">
                                  <a:latin typeface="Cambria Math" panose="02040503050406030204" pitchFamily="18" charset="0"/>
                                </a:rPr>
                              </m:ctrlPr>
                            </m:sSubPr>
                            <m:e>
                              <m:r>
                                <a:rPr lang="nl-BE" sz="2000" i="1">
                                  <a:latin typeface="Cambria Math" panose="02040503050406030204" pitchFamily="18" charset="0"/>
                                </a:rPr>
                                <m:t>𝑉</m:t>
                              </m:r>
                            </m:e>
                            <m:sub>
                              <m:r>
                                <a:rPr lang="nl-BE" sz="2000" i="1">
                                  <a:latin typeface="Cambria Math" panose="02040503050406030204" pitchFamily="18" charset="0"/>
                                </a:rPr>
                                <m:t>2</m:t>
                              </m:r>
                            </m:sub>
                          </m:sSub>
                        </m:num>
                        <m:den>
                          <m:sSub>
                            <m:sSubPr>
                              <m:ctrlPr>
                                <a:rPr lang="nl-BE" sz="2000" i="1">
                                  <a:latin typeface="Cambria Math" panose="02040503050406030204" pitchFamily="18" charset="0"/>
                                </a:rPr>
                              </m:ctrlPr>
                            </m:sSubPr>
                            <m:e>
                              <m:r>
                                <a:rPr lang="nl-BE" sz="2000" i="1">
                                  <a:latin typeface="Cambria Math" panose="02040503050406030204" pitchFamily="18" charset="0"/>
                                </a:rPr>
                                <m:t>𝑇</m:t>
                              </m:r>
                            </m:e>
                            <m:sub>
                              <m:r>
                                <a:rPr lang="nl-BE" sz="2000" i="1">
                                  <a:latin typeface="Cambria Math" panose="02040503050406030204" pitchFamily="18" charset="0"/>
                                </a:rPr>
                                <m:t>2</m:t>
                              </m:r>
                            </m:sub>
                          </m:sSub>
                        </m:den>
                      </m:f>
                    </m:oMath>
                  </m:oMathPara>
                </a14:m>
                <a:endParaRPr lang="nl-BE" sz="2000" dirty="0"/>
              </a:p>
            </p:txBody>
          </p:sp>
        </mc:Choice>
        <mc:Fallback xmlns="">
          <p:sp>
            <p:nvSpPr>
              <p:cNvPr id="8" name="Tijdelijke aanduiding voor tekst 5">
                <a:extLst>
                  <a:ext uri="{FF2B5EF4-FFF2-40B4-BE49-F238E27FC236}">
                    <a16:creationId xmlns:a16="http://schemas.microsoft.com/office/drawing/2014/main" id="{1172A2E1-12EC-4919-471C-5D3F6D942435}"/>
                  </a:ext>
                </a:extLst>
              </p:cNvPr>
              <p:cNvSpPr txBox="1">
                <a:spLocks noRot="1" noChangeAspect="1" noMove="1" noResize="1" noEditPoints="1" noAdjustHandles="1" noChangeArrowheads="1" noChangeShapeType="1" noTextEdit="1"/>
              </p:cNvSpPr>
              <p:nvPr/>
            </p:nvSpPr>
            <p:spPr>
              <a:xfrm>
                <a:off x="13064448" y="3871140"/>
                <a:ext cx="4322599" cy="2744275"/>
              </a:xfrm>
              <a:prstGeom prst="rect">
                <a:avLst/>
              </a:prstGeom>
              <a:blipFill>
                <a:blip r:embed="rId4"/>
                <a:stretch>
                  <a:fillRect l="-1410" t="-2222" r="-141"/>
                </a:stretch>
              </a:blipFill>
            </p:spPr>
            <p:txBody>
              <a:bodyPr/>
              <a:lstStyle/>
              <a:p>
                <a:r>
                  <a:rPr lang="nl-BE">
                    <a:noFill/>
                  </a:rPr>
                  <a:t> </a:t>
                </a:r>
              </a:p>
            </p:txBody>
          </p:sp>
        </mc:Fallback>
      </mc:AlternateContent>
      <p:sp>
        <p:nvSpPr>
          <p:cNvPr id="9" name="Pijl: rechts 8">
            <a:extLst>
              <a:ext uri="{FF2B5EF4-FFF2-40B4-BE49-F238E27FC236}">
                <a16:creationId xmlns:a16="http://schemas.microsoft.com/office/drawing/2014/main" id="{F262D019-1270-F574-23C0-A8CF8E0DBFFD}"/>
              </a:ext>
            </a:extLst>
          </p:cNvPr>
          <p:cNvSpPr/>
          <p:nvPr/>
        </p:nvSpPr>
        <p:spPr>
          <a:xfrm>
            <a:off x="5432612" y="5143500"/>
            <a:ext cx="1290917" cy="584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Pijl: rechts 9">
            <a:extLst>
              <a:ext uri="{FF2B5EF4-FFF2-40B4-BE49-F238E27FC236}">
                <a16:creationId xmlns:a16="http://schemas.microsoft.com/office/drawing/2014/main" id="{F8D4C33A-3BA8-9922-29A5-163C48D4C01A}"/>
              </a:ext>
            </a:extLst>
          </p:cNvPr>
          <p:cNvSpPr/>
          <p:nvPr/>
        </p:nvSpPr>
        <p:spPr>
          <a:xfrm>
            <a:off x="11564470" y="5143499"/>
            <a:ext cx="1290917" cy="584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mc:AlternateContent xmlns:mc="http://schemas.openxmlformats.org/markup-compatibility/2006" xmlns:a14="http://schemas.microsoft.com/office/drawing/2010/main">
        <mc:Choice Requires="a14">
          <p:sp>
            <p:nvSpPr>
              <p:cNvPr id="11" name="Tijdelijke aanduiding voor tekst 5">
                <a:extLst>
                  <a:ext uri="{FF2B5EF4-FFF2-40B4-BE49-F238E27FC236}">
                    <a16:creationId xmlns:a16="http://schemas.microsoft.com/office/drawing/2014/main" id="{CA248E6E-433E-6DAD-9C11-3BC216333131}"/>
                  </a:ext>
                </a:extLst>
              </p:cNvPr>
              <p:cNvSpPr txBox="1">
                <a:spLocks/>
              </p:cNvSpPr>
              <p:nvPr/>
            </p:nvSpPr>
            <p:spPr>
              <a:xfrm>
                <a:off x="13064448" y="6924160"/>
                <a:ext cx="4322599" cy="2260181"/>
              </a:xfrm>
              <a:prstGeom prst="rect">
                <a:avLst/>
              </a:prstGeom>
              <a:solidFill>
                <a:schemeClr val="tx2">
                  <a:lumMod val="20000"/>
                  <a:lumOff val="8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u="sng" dirty="0" err="1">
                    <a:latin typeface="+mj-lt"/>
                    <a:ea typeface="Times New Roman" panose="02020603050405020304" pitchFamily="18" charset="0"/>
                    <a:cs typeface="Arial" panose="020B0604020202020204" pitchFamily="34" charset="0"/>
                  </a:rPr>
                  <a:t>Toestandvergelijking</a:t>
                </a:r>
                <a:r>
                  <a:rPr lang="nl-NL" sz="2000" b="1" u="sng" dirty="0">
                    <a:latin typeface="+mj-lt"/>
                    <a:ea typeface="Times New Roman" panose="02020603050405020304" pitchFamily="18" charset="0"/>
                    <a:cs typeface="Arial" panose="020B0604020202020204" pitchFamily="34" charset="0"/>
                  </a:rPr>
                  <a:t> van een ideaal gas</a:t>
                </a:r>
              </a:p>
              <a:p>
                <a:endParaRPr lang="nl-NL" sz="18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𝑉</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𝑛</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𝑅</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nl-NL" sz="2000" dirty="0">
                  <a:latin typeface="+mj-lt"/>
                </a:endParaRPr>
              </a:p>
              <a:p>
                <a:endParaRPr lang="nl-BE" sz="2000" dirty="0">
                  <a:latin typeface="+mj-lt"/>
                </a:endParaRPr>
              </a:p>
            </p:txBody>
          </p:sp>
        </mc:Choice>
        <mc:Fallback xmlns="">
          <p:sp>
            <p:nvSpPr>
              <p:cNvPr id="11" name="Tijdelijke aanduiding voor tekst 5">
                <a:extLst>
                  <a:ext uri="{FF2B5EF4-FFF2-40B4-BE49-F238E27FC236}">
                    <a16:creationId xmlns:a16="http://schemas.microsoft.com/office/drawing/2014/main" id="{CA248E6E-433E-6DAD-9C11-3BC216333131}"/>
                  </a:ext>
                </a:extLst>
              </p:cNvPr>
              <p:cNvSpPr txBox="1">
                <a:spLocks noRot="1" noChangeAspect="1" noMove="1" noResize="1" noEditPoints="1" noAdjustHandles="1" noChangeArrowheads="1" noChangeShapeType="1" noTextEdit="1"/>
              </p:cNvSpPr>
              <p:nvPr/>
            </p:nvSpPr>
            <p:spPr>
              <a:xfrm>
                <a:off x="13064448" y="6924160"/>
                <a:ext cx="4322599" cy="2260181"/>
              </a:xfrm>
              <a:prstGeom prst="rect">
                <a:avLst/>
              </a:prstGeom>
              <a:blipFill>
                <a:blip r:embed="rId5"/>
                <a:stretch>
                  <a:fillRect l="-1410" t="-2965"/>
                </a:stretch>
              </a:blipFill>
            </p:spPr>
            <p:txBody>
              <a:bodyPr/>
              <a:lstStyle/>
              <a:p>
                <a:r>
                  <a:rPr lang="nl-BE">
                    <a:noFill/>
                  </a:rPr>
                  <a:t> </a:t>
                </a:r>
              </a:p>
            </p:txBody>
          </p:sp>
        </mc:Fallback>
      </mc:AlternateContent>
      <p:sp>
        <p:nvSpPr>
          <p:cNvPr id="12" name="Pijl: rechts 11">
            <a:extLst>
              <a:ext uri="{FF2B5EF4-FFF2-40B4-BE49-F238E27FC236}">
                <a16:creationId xmlns:a16="http://schemas.microsoft.com/office/drawing/2014/main" id="{39EECF99-E2CE-009D-48AB-586E6019EFB0}"/>
              </a:ext>
            </a:extLst>
          </p:cNvPr>
          <p:cNvSpPr/>
          <p:nvPr/>
        </p:nvSpPr>
        <p:spPr>
          <a:xfrm rot="5400000">
            <a:off x="14580288" y="6659656"/>
            <a:ext cx="1290917" cy="5849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11818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Ideale gaswet- voorbeeld</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21</a:t>
            </a:fld>
            <a:endParaRPr lang="nl-BE" dirty="0"/>
          </a:p>
        </p:txBody>
      </p:sp>
      <p:sp>
        <p:nvSpPr>
          <p:cNvPr id="6" name="Tijdelijke aanduiding voor tekst 5">
            <a:extLst>
              <a:ext uri="{FF2B5EF4-FFF2-40B4-BE49-F238E27FC236}">
                <a16:creationId xmlns:a16="http://schemas.microsoft.com/office/drawing/2014/main" id="{A503FDF3-8777-DB7C-0DB4-7236318C9AF8}"/>
              </a:ext>
            </a:extLst>
          </p:cNvPr>
          <p:cNvSpPr>
            <a:spLocks noGrp="1"/>
          </p:cNvSpPr>
          <p:nvPr>
            <p:ph type="body" sz="quarter" idx="17"/>
          </p:nvPr>
        </p:nvSpPr>
        <p:spPr>
          <a:xfrm>
            <a:off x="1057275" y="2020888"/>
            <a:ext cx="8277794" cy="2647905"/>
          </a:xfrm>
        </p:spPr>
        <p:txBody>
          <a:bodyPr/>
          <a:lstStyle/>
          <a:p>
            <a:r>
              <a:rPr lang="nl-NL" sz="2500" dirty="0">
                <a:latin typeface="+mj-lt"/>
              </a:rPr>
              <a:t>Een ballon wordt volledig gevuld met 250m³ helium van 20°C bij 1Bar. Op grote hoogte is de temperatuur gedaald tot -23°C en bedraagt de druk 66% van de oorspronkelijke waarde.</a:t>
            </a:r>
          </a:p>
          <a:p>
            <a:r>
              <a:rPr lang="nl-NL" sz="2500" dirty="0">
                <a:latin typeface="+mj-lt"/>
              </a:rPr>
              <a:t>De dichtheid bedraagt tevens 0,128 kg/m³.</a:t>
            </a:r>
          </a:p>
          <a:p>
            <a:r>
              <a:rPr lang="nl-NL" sz="2500" dirty="0">
                <a:latin typeface="+mj-lt"/>
              </a:rPr>
              <a:t>Hoeveel helium, betrokken bij op de begintoestand is uit de ballon ontweken als de diameter gelijk is gebleven?</a:t>
            </a:r>
            <a:endParaRPr lang="nl-BE" sz="2500" dirty="0">
              <a:latin typeface="+mj-lt"/>
            </a:endParaRPr>
          </a:p>
        </p:txBody>
      </p:sp>
      <p:pic>
        <p:nvPicPr>
          <p:cNvPr id="1026" name="Picture 2">
            <a:extLst>
              <a:ext uri="{FF2B5EF4-FFF2-40B4-BE49-F238E27FC236}">
                <a16:creationId xmlns:a16="http://schemas.microsoft.com/office/drawing/2014/main" id="{007D68AB-0566-11C4-CD3A-7D50B87AD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2188" y="2370043"/>
            <a:ext cx="7315200" cy="57367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ijdelijke aanduiding voor tekst 5">
                <a:extLst>
                  <a:ext uri="{FF2B5EF4-FFF2-40B4-BE49-F238E27FC236}">
                    <a16:creationId xmlns:a16="http://schemas.microsoft.com/office/drawing/2014/main" id="{A0BEDB6B-DAA3-2675-9FC7-337AE4DB3775}"/>
                  </a:ext>
                </a:extLst>
              </p:cNvPr>
              <p:cNvSpPr txBox="1">
                <a:spLocks/>
              </p:cNvSpPr>
              <p:nvPr/>
            </p:nvSpPr>
            <p:spPr>
              <a:xfrm>
                <a:off x="1057275" y="4668793"/>
                <a:ext cx="8277794" cy="4461761"/>
              </a:xfrm>
              <a:prstGeom prst="rect">
                <a:avLst/>
              </a:prstGeom>
              <a:solidFill>
                <a:schemeClr val="accent1">
                  <a:lumMod val="20000"/>
                  <a:lumOff val="8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f>
                        <m:fPr>
                          <m:ctrlPr>
                            <a:rPr lang="nl-BE" sz="1400" i="1" smtClean="0">
                              <a:effectLst/>
                              <a:latin typeface="Cambria Math" panose="02040503050406030204" pitchFamily="18" charset="0"/>
                              <a:ea typeface="Times New Roman" panose="02020603050405020304" pitchFamily="18" charset="0"/>
                            </a:rPr>
                          </m:ctrlPr>
                        </m:fPr>
                        <m:num>
                          <m:sSub>
                            <m:sSubPr>
                              <m:ctrlPr>
                                <a:rPr lang="nl-BE" sz="14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nl-BE" sz="14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sSub>
                            <m:sSubPr>
                              <m:ctrlPr>
                                <a:rPr lang="nl-BE" sz="14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1400" i="1">
                              <a:effectLst/>
                              <a:latin typeface="Cambria Math" panose="02040503050406030204" pitchFamily="18" charset="0"/>
                              <a:ea typeface="Times New Roman" panose="02020603050405020304" pitchFamily="18" charset="0"/>
                            </a:rPr>
                          </m:ctrlPr>
                        </m:fPr>
                        <m:num>
                          <m:sSub>
                            <m:sSubPr>
                              <m:ctrlPr>
                                <a:rPr lang="nl-BE" sz="14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nl-BE" sz="14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num>
                        <m:den>
                          <m:sSub>
                            <m:sSubPr>
                              <m:ctrlPr>
                                <a:rPr lang="nl-BE" sz="140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den>
                      </m:f>
                    </m:oMath>
                  </m:oMathPara>
                </a14:m>
                <a:endParaRPr lang="nl-BE" sz="2500" dirty="0">
                  <a:latin typeface="+mj-lt"/>
                </a:endParaRPr>
              </a:p>
              <a:p>
                <a:pPr algn="ctr"/>
                <a:endParaRPr lang="nl-BE" sz="2500" dirty="0">
                  <a:latin typeface="+mj-lt"/>
                </a:endParaRPr>
              </a:p>
              <a:p>
                <a:pPr algn="ctr"/>
                <a14:m>
                  <m:oMathPara xmlns:m="http://schemas.openxmlformats.org/officeDocument/2006/math">
                    <m:oMathParaPr>
                      <m:jc m:val="centerGroup"/>
                    </m:oMathParaPr>
                    <m:oMath xmlns:m="http://schemas.openxmlformats.org/officeDocument/2006/math">
                      <m:sSub>
                        <m:sSubPr>
                          <m:ctrlPr>
                            <a:rPr lang="nl-BE" sz="1800" i="1" kern="100" smtClean="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kern="10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nl-BE" sz="1800" i="1" kern="100" smtClean="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kern="10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nl-BE" sz="1800" i="1" kern="100" smtClean="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kern="10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1800" i="1" kern="1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num>
                        <m:den>
                          <m:sSub>
                            <m:sSubPr>
                              <m:ctrlPr>
                                <a:rPr lang="nl-BE" sz="1800" i="1" kern="100"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1800" i="1" kern="1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smtClean="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kern="10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i="1" kern="100" smtClean="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smtClean="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250</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nl-BE" sz="1800" i="1" kern="100"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nl-BE" sz="1800" i="1" kern="1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273+</m:t>
                              </m:r>
                              <m:d>
                                <m:dPr>
                                  <m:ctrlPr>
                                    <a:rPr lang="nl-BE" sz="1800" i="1" kern="1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nl-BE" sz="1800" i="1" kern="1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−23</m:t>
                                  </m:r>
                                </m:e>
                              </m:d>
                            </m:e>
                          </m:d>
                        </m:num>
                        <m:den>
                          <m:d>
                            <m:dPr>
                              <m:ctrlPr>
                                <a:rPr lang="nl-BE" sz="1800" i="1" kern="100"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nl-BE" sz="1800" i="1" kern="1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273+20</m:t>
                              </m:r>
                            </m:e>
                          </m:d>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1800" i="1" kern="100" smtClean="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i="1" kern="10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2</m:t>
                              </m:r>
                            </m:num>
                            <m:den>
                              <m:r>
                                <a:rPr lang="nl-BE" sz="1800" i="1" kern="10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3</m:t>
                              </m:r>
                            </m:den>
                          </m:f>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smtClean="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318 </m:t>
                      </m:r>
                      <m:sSup>
                        <m:sSupPr>
                          <m:ctrlPr>
                            <a:rPr lang="nl-BE" sz="1800" i="1" kern="10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nl-BE" sz="1800" i="1" kern="10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nl-BE" sz="1800" i="1" kern="100">
                              <a:solidFill>
                                <a:srgbClr val="00B050"/>
                              </a:solidFill>
                              <a:effectLst/>
                              <a:latin typeface="Cambria Math" panose="02040503050406030204" pitchFamily="18" charset="0"/>
                              <a:ea typeface="Times New Roman" panose="02020603050405020304" pitchFamily="18" charset="0"/>
                              <a:cs typeface="Times New Roman" panose="02020603050405020304" pitchFamily="18" charset="0"/>
                            </a:rPr>
                            <m:t>3</m:t>
                          </m:r>
                        </m:sup>
                      </m:sSup>
                    </m:oMath>
                  </m:oMathPara>
                </a14:m>
                <a:endParaRPr lang="nl-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nl-BE" sz="1050" i="1" smtClean="0">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𝐷𝐼𝐹𝐹</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=318</m:t>
                      </m:r>
                      <m:sSup>
                        <m:sSupPr>
                          <m:ctrlPr>
                            <a:rPr lang="nl-BE" sz="1050" i="1">
                              <a:effectLst/>
                              <a:latin typeface="Cambria Math" panose="02040503050406030204" pitchFamily="18" charset="0"/>
                              <a:ea typeface="Times New Roman" panose="02020603050405020304" pitchFamily="18" charset="0"/>
                            </a:rPr>
                          </m:ctrlPr>
                        </m:s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−250 </m:t>
                      </m:r>
                      <m:sSup>
                        <m:sSupPr>
                          <m:ctrlPr>
                            <a:rPr lang="nl-BE" sz="1050" i="1">
                              <a:effectLst/>
                              <a:latin typeface="Cambria Math" panose="02040503050406030204" pitchFamily="18" charset="0"/>
                              <a:ea typeface="Times New Roman" panose="02020603050405020304" pitchFamily="18" charset="0"/>
                            </a:rPr>
                          </m:ctrlPr>
                        </m:s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=70 </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³</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f>
                        <m:fPr>
                          <m:ctrlPr>
                            <a:rPr lang="nl-BE" sz="1400" i="1" smtClean="0">
                              <a:effectLst/>
                              <a:latin typeface="Cambria Math" panose="02040503050406030204" pitchFamily="18" charset="0"/>
                              <a:ea typeface="Times New Roman" panose="02020603050405020304" pitchFamily="18" charset="0"/>
                            </a:rPr>
                          </m:ctrlPr>
                        </m:fPr>
                        <m:num>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𝑉</m:t>
                          </m:r>
                        </m:num>
                        <m:den>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𝑇</m:t>
                          </m:r>
                        </m:den>
                      </m:f>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nl-BE" sz="1400" i="1">
                              <a:effectLst/>
                              <a:latin typeface="Cambria Math" panose="02040503050406030204" pitchFamily="18" charset="0"/>
                              <a:ea typeface="Times New Roman" panose="02020603050405020304" pitchFamily="18" charset="0"/>
                            </a:rPr>
                          </m:ctrlPr>
                        </m:sSup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𝑡</m:t>
                          </m:r>
                        </m:sup>
                      </m:s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1400" i="1">
                              <a:effectLst/>
                              <a:latin typeface="Cambria Math" panose="02040503050406030204" pitchFamily="18" charset="0"/>
                              <a:ea typeface="Times New Roman" panose="02020603050405020304" pitchFamily="18" charset="0"/>
                            </a:rPr>
                          </m:ctrlPr>
                        </m:fPr>
                        <m:num>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0,66∙ 70</m:t>
                          </m:r>
                        </m:num>
                        <m:den>
                          <m:d>
                            <m:dPr>
                              <m:ctrlPr>
                                <a:rPr lang="nl-BE" sz="1400" i="1">
                                  <a:effectLst/>
                                  <a:latin typeface="Cambria Math" panose="02040503050406030204" pitchFamily="18" charset="0"/>
                                  <a:ea typeface="Times New Roman" panose="02020603050405020304" pitchFamily="18" charset="0"/>
                                </a:rPr>
                              </m:ctrlPr>
                            </m:d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273+</m:t>
                              </m:r>
                              <m:d>
                                <m:dPr>
                                  <m:ctrlPr>
                                    <a:rPr lang="nl-BE" sz="1400" i="1">
                                      <a:effectLst/>
                                      <a:latin typeface="Cambria Math" panose="02040503050406030204" pitchFamily="18" charset="0"/>
                                      <a:ea typeface="Times New Roman" panose="02020603050405020304" pitchFamily="18" charset="0"/>
                                    </a:rPr>
                                  </m:ctrlPr>
                                </m:d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−23</m:t>
                                  </m:r>
                                </m:e>
                              </m:d>
                            </m:e>
                          </m:d>
                        </m:den>
                      </m:f>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=0,1848</m:t>
                      </m:r>
                    </m:oMath>
                  </m:oMathPara>
                </a14:m>
                <a:endParaRPr lang="nl-BE" sz="2500" dirty="0">
                  <a:latin typeface="+mj-lt"/>
                </a:endParaRPr>
              </a:p>
              <a:p>
                <a:pPr algn="ctr"/>
                <a:endParaRPr lang="nl-BE" sz="2500" dirty="0">
                  <a:latin typeface="+mj-lt"/>
                </a:endParaRPr>
              </a:p>
              <a:p>
                <a:pPr algn="ctr"/>
                <a14:m>
                  <m:oMathPara xmlns:m="http://schemas.openxmlformats.org/officeDocument/2006/math">
                    <m:oMathParaPr>
                      <m:jc m:val="centerGroup"/>
                    </m:oMathParaPr>
                    <m:oMath xmlns:m="http://schemas.openxmlformats.org/officeDocument/2006/math">
                      <m:f>
                        <m:fPr>
                          <m:ctrlPr>
                            <a:rPr lang="nl-BE"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num>
                        <m:den>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=0,1848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0.1848∙</m:t>
                          </m:r>
                          <m:d>
                            <m:d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273+20</m:t>
                              </m:r>
                            </m:e>
                          </m:d>
                        </m:num>
                        <m:den>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1</m:t>
                          </m:r>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=54.14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³</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nl-BE" sz="2500" dirty="0">
                  <a:latin typeface="+mj-lt"/>
                </a:endParaRPr>
              </a:p>
              <a:p>
                <a:pPr algn="ctr"/>
                <a:endParaRPr lang="nl-BE" sz="2500" dirty="0">
                  <a:latin typeface="+mj-lt"/>
                </a:endParaRPr>
              </a:p>
            </p:txBody>
          </p:sp>
        </mc:Choice>
        <mc:Fallback>
          <p:sp>
            <p:nvSpPr>
              <p:cNvPr id="7" name="Tijdelijke aanduiding voor tekst 5">
                <a:extLst>
                  <a:ext uri="{FF2B5EF4-FFF2-40B4-BE49-F238E27FC236}">
                    <a16:creationId xmlns:a16="http://schemas.microsoft.com/office/drawing/2014/main" id="{A0BEDB6B-DAA3-2675-9FC7-337AE4DB3775}"/>
                  </a:ext>
                </a:extLst>
              </p:cNvPr>
              <p:cNvSpPr txBox="1">
                <a:spLocks noRot="1" noChangeAspect="1" noMove="1" noResize="1" noEditPoints="1" noAdjustHandles="1" noChangeArrowheads="1" noChangeShapeType="1" noTextEdit="1"/>
              </p:cNvSpPr>
              <p:nvPr/>
            </p:nvSpPr>
            <p:spPr>
              <a:xfrm>
                <a:off x="1057275" y="4668793"/>
                <a:ext cx="8277794" cy="4461761"/>
              </a:xfrm>
              <a:prstGeom prst="rect">
                <a:avLst/>
              </a:prstGeom>
              <a:blipFill>
                <a:blip r:embed="rId3"/>
                <a:stretch>
                  <a:fillRect t="-410"/>
                </a:stretch>
              </a:blipFill>
            </p:spPr>
            <p:txBody>
              <a:bodyPr/>
              <a:lstStyle/>
              <a:p>
                <a:r>
                  <a:rPr lang="nl-BE">
                    <a:noFill/>
                  </a:rPr>
                  <a:t> </a:t>
                </a:r>
              </a:p>
            </p:txBody>
          </p:sp>
        </mc:Fallback>
      </mc:AlternateContent>
    </p:spTree>
    <p:extLst>
      <p:ext uri="{BB962C8B-B14F-4D97-AF65-F5344CB8AC3E}">
        <p14:creationId xmlns:p14="http://schemas.microsoft.com/office/powerpoint/2010/main" val="306800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Wet van Dalton </a:t>
            </a:r>
            <a:r>
              <a:rPr lang="nl-NL" dirty="0">
                <a:sym typeface="Wingdings" panose="05000000000000000000" pitchFamily="2" charset="2"/>
              </a:rPr>
              <a:t> gasmengsels</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22</a:t>
            </a:fld>
            <a:endParaRPr lang="nl-BE" dirty="0"/>
          </a:p>
        </p:txBody>
      </p:sp>
      <p:sp>
        <p:nvSpPr>
          <p:cNvPr id="6" name="Tijdelijke aanduiding voor tekst 5">
            <a:extLst>
              <a:ext uri="{FF2B5EF4-FFF2-40B4-BE49-F238E27FC236}">
                <a16:creationId xmlns:a16="http://schemas.microsoft.com/office/drawing/2014/main" id="{A503FDF3-8777-DB7C-0DB4-7236318C9AF8}"/>
              </a:ext>
            </a:extLst>
          </p:cNvPr>
          <p:cNvSpPr>
            <a:spLocks noGrp="1"/>
          </p:cNvSpPr>
          <p:nvPr>
            <p:ph type="body" sz="quarter" idx="17"/>
          </p:nvPr>
        </p:nvSpPr>
        <p:spPr>
          <a:xfrm>
            <a:off x="1050131" y="2354402"/>
            <a:ext cx="16336916" cy="1141834"/>
          </a:xfrm>
          <a:solidFill>
            <a:schemeClr val="accent3">
              <a:lumMod val="20000"/>
              <a:lumOff val="80000"/>
            </a:schemeClr>
          </a:solidFill>
        </p:spPr>
        <p:txBody>
          <a:bodyPr/>
          <a:lstStyle/>
          <a:p>
            <a:r>
              <a:rPr lang="nl-NL" sz="2000" dirty="0">
                <a:effectLst/>
                <a:latin typeface="+mj-lt"/>
                <a:ea typeface="Times New Roman" panose="02020603050405020304" pitchFamily="18" charset="0"/>
                <a:cs typeface="Arial" panose="020B0604020202020204" pitchFamily="34" charset="0"/>
              </a:rPr>
              <a:t>De totale druk van een gasmengsel is gelijk aan de som van de drukken welk elk gas zou uitoefenen indien het alleen het totale volume innam bij dezelfde temperatuur, </a:t>
            </a:r>
            <a:r>
              <a:rPr lang="nl-NL" sz="2000" dirty="0" err="1">
                <a:effectLst/>
                <a:latin typeface="+mj-lt"/>
                <a:ea typeface="Times New Roman" panose="02020603050405020304" pitchFamily="18" charset="0"/>
                <a:cs typeface="Arial" panose="020B0604020202020204" pitchFamily="34" charset="0"/>
              </a:rPr>
              <a:t>maw</a:t>
            </a:r>
            <a:r>
              <a:rPr lang="nl-NL" sz="2000" dirty="0">
                <a:effectLst/>
                <a:latin typeface="+mj-lt"/>
                <a:ea typeface="Times New Roman" panose="02020603050405020304" pitchFamily="18" charset="0"/>
                <a:cs typeface="Arial" panose="020B0604020202020204" pitchFamily="34" charset="0"/>
              </a:rPr>
              <a:t>: de som van de </a:t>
            </a:r>
            <a:r>
              <a:rPr lang="nl-NL" sz="2000" b="1" dirty="0">
                <a:solidFill>
                  <a:srgbClr val="FF0000"/>
                </a:solidFill>
                <a:effectLst/>
                <a:latin typeface="+mj-lt"/>
                <a:ea typeface="Times New Roman" panose="02020603050405020304" pitchFamily="18" charset="0"/>
                <a:cs typeface="Arial" panose="020B0604020202020204" pitchFamily="34" charset="0"/>
              </a:rPr>
              <a:t>partieel-drukken</a:t>
            </a:r>
            <a:r>
              <a:rPr lang="nl-NL" sz="2000" dirty="0">
                <a:effectLst/>
                <a:latin typeface="+mj-lt"/>
                <a:ea typeface="Times New Roman" panose="02020603050405020304" pitchFamily="18" charset="0"/>
                <a:cs typeface="Arial" panose="020B0604020202020204" pitchFamily="34" charset="0"/>
              </a:rPr>
              <a:t>.</a:t>
            </a:r>
          </a:p>
          <a:p>
            <a:r>
              <a:rPr lang="nl-NL" sz="2000" dirty="0">
                <a:effectLst/>
                <a:latin typeface="+mj-lt"/>
                <a:ea typeface="Times New Roman" panose="02020603050405020304" pitchFamily="18" charset="0"/>
              </a:rPr>
              <a:t>.</a:t>
            </a:r>
            <a:endParaRPr lang="nl-BE" sz="2000" dirty="0">
              <a:latin typeface="+mj-lt"/>
            </a:endParaRPr>
          </a:p>
        </p:txBody>
      </p:sp>
      <mc:AlternateContent xmlns:mc="http://schemas.openxmlformats.org/markup-compatibility/2006" xmlns:a14="http://schemas.microsoft.com/office/drawing/2010/main">
        <mc:Choice Requires="a14">
          <p:sp>
            <p:nvSpPr>
              <p:cNvPr id="2" name="Tijdelijke aanduiding voor tekst 5">
                <a:extLst>
                  <a:ext uri="{FF2B5EF4-FFF2-40B4-BE49-F238E27FC236}">
                    <a16:creationId xmlns:a16="http://schemas.microsoft.com/office/drawing/2014/main" id="{70C1F227-D9F6-D5C9-A002-4225980FDEF9}"/>
                  </a:ext>
                </a:extLst>
              </p:cNvPr>
              <p:cNvSpPr txBox="1">
                <a:spLocks/>
              </p:cNvSpPr>
              <p:nvPr/>
            </p:nvSpPr>
            <p:spPr>
              <a:xfrm>
                <a:off x="975542" y="4046490"/>
                <a:ext cx="8987324" cy="4371369"/>
              </a:xfrm>
              <a:prstGeom prst="rect">
                <a:avLst/>
              </a:prstGeom>
              <a:solidFill>
                <a:schemeClr val="tx2">
                  <a:lumMod val="20000"/>
                  <a:lumOff val="8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u="sng" dirty="0">
                    <a:latin typeface="+mj-lt"/>
                    <a:ea typeface="Times New Roman" panose="02020603050405020304" pitchFamily="18" charset="0"/>
                    <a:cs typeface="Arial" panose="020B0604020202020204" pitchFamily="34" charset="0"/>
                  </a:rPr>
                  <a:t>Voorbeeld</a:t>
                </a:r>
              </a:p>
              <a:p>
                <a:r>
                  <a:rPr lang="nl-NL" sz="2000" dirty="0">
                    <a:latin typeface="+mj-lt"/>
                  </a:rPr>
                  <a:t>Bij een constante temperatuur blijft het product  van de druk en het volume van een gas steeds constant.</a:t>
                </a:r>
              </a:p>
              <a:p>
                <a:endParaRPr lang="nl-NL" sz="2000" dirty="0">
                  <a:latin typeface="+mj-lt"/>
                </a:endParaRPr>
              </a:p>
              <a:p>
                <a:pPr/>
                <a14:m>
                  <m:oMathPara xmlns:m="http://schemas.openxmlformats.org/officeDocument/2006/math">
                    <m:oMathParaPr>
                      <m:jc m:val="centerGroup"/>
                    </m:oMathParaPr>
                    <m:oMath xmlns:m="http://schemas.openxmlformats.org/officeDocument/2006/math">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𝑉</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𝑐𝑠𝑡</m:t>
                      </m:r>
                    </m:oMath>
                  </m:oMathPara>
                </a14:m>
                <a:endParaRPr lang="nl-BE" sz="2000" dirty="0">
                  <a:latin typeface="+mj-lt"/>
                </a:endParaRPr>
              </a:p>
              <a:p>
                <a:endParaRPr lang="nl-BE" sz="2000" dirty="0">
                  <a:latin typeface="+mj-lt"/>
                </a:endParaRPr>
              </a:p>
              <a:p>
                <a:pPr/>
                <a14:m>
                  <m:oMathPara xmlns:m="http://schemas.openxmlformats.org/officeDocument/2006/math">
                    <m:oMathParaPr>
                      <m:jc m:val="centerGroup"/>
                    </m:oMathParaPr>
                    <m:oMath xmlns:m="http://schemas.openxmlformats.org/officeDocument/2006/math">
                      <m:sSub>
                        <m:sSubPr>
                          <m:ctrlPr>
                            <a:rPr lang="nl-BE" sz="2000" i="1" smtClean="0">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𝑡𝑜𝑡𝑎𝑎𝑙</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nl-BE" sz="2000" dirty="0">
                  <a:latin typeface="+mj-lt"/>
                </a:endParaRPr>
              </a:p>
              <a:p>
                <a:endParaRPr lang="nl-BE" sz="2000" dirty="0">
                  <a:latin typeface="+mj-lt"/>
                </a:endParaRPr>
              </a:p>
              <a:p>
                <a:pPr/>
                <a14:m>
                  <m:oMathPara xmlns:m="http://schemas.openxmlformats.org/officeDocument/2006/math">
                    <m:oMathParaPr>
                      <m:jc m:val="centerGroup"/>
                    </m:oMathParaPr>
                    <m:oMath xmlns:m="http://schemas.openxmlformats.org/officeDocument/2006/math">
                      <m:sSub>
                        <m:sSubPr>
                          <m:ctrlPr>
                            <a:rPr lang="nl-BE" sz="1100"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𝑡𝑜𝑡𝑎𝑎𝑙</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nl-BE" sz="1100"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1100"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1100"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1100"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nl-BE" sz="2000" dirty="0">
                  <a:latin typeface="+mj-lt"/>
                </a:endParaRPr>
              </a:p>
              <a:p>
                <a:endParaRPr lang="nl-BE" sz="2000" dirty="0">
                  <a:latin typeface="+mj-lt"/>
                </a:endParaRPr>
              </a:p>
              <a:p>
                <a:pPr/>
                <a14:m>
                  <m:oMathPara xmlns:m="http://schemas.openxmlformats.org/officeDocument/2006/math">
                    <m:oMathParaPr>
                      <m:jc m:val="centerGroup"/>
                    </m:oMathParaPr>
                    <m:oMath xmlns:m="http://schemas.openxmlformats.org/officeDocument/2006/math">
                      <m:sSub>
                        <m:sSubPr>
                          <m:ctrlPr>
                            <a:rPr lang="nl-BE" sz="1100" i="1" smtClean="0">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𝑡𝑜𝑡𝑎𝑎𝑙</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nl-BE" sz="1100"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1100"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1100"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3</m:t>
                          </m:r>
                        </m:sub>
                      </m:sSub>
                      <m:r>
                        <a:rPr lang="nl-BE"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1100" i="1">
                              <a:effectLst/>
                              <a:latin typeface="Cambria Math" panose="02040503050406030204" pitchFamily="18" charset="0"/>
                            </a:rPr>
                          </m:ctrlPr>
                        </m:sSubPr>
                        <m:e>
                          <m:r>
                            <a:rPr lang="nl-BE" sz="1800" i="1">
                              <a:effectLst/>
                              <a:latin typeface="Cambria Math" panose="02040503050406030204" pitchFamily="18" charset="0"/>
                              <a:ea typeface="Calibri" panose="020F0502020204030204" pitchFamily="34" charset="0"/>
                              <a:cs typeface="Times New Roman" panose="02020603050405020304" pitchFamily="18" charset="0"/>
                            </a:rPr>
                            <m:t>h</m:t>
                          </m:r>
                        </m:e>
                        <m:sub>
                          <m:r>
                            <a:rPr lang="nl-BE" sz="1800" i="1">
                              <a:effectLst/>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nl-BE" sz="2000" dirty="0">
                  <a:latin typeface="+mj-lt"/>
                </a:endParaRPr>
              </a:p>
              <a:p>
                <a:endParaRPr lang="nl-BE" sz="2000" dirty="0">
                  <a:latin typeface="+mj-lt"/>
                </a:endParaRPr>
              </a:p>
            </p:txBody>
          </p:sp>
        </mc:Choice>
        <mc:Fallback xmlns="">
          <p:sp>
            <p:nvSpPr>
              <p:cNvPr id="2" name="Tijdelijke aanduiding voor tekst 5">
                <a:extLst>
                  <a:ext uri="{FF2B5EF4-FFF2-40B4-BE49-F238E27FC236}">
                    <a16:creationId xmlns:a16="http://schemas.microsoft.com/office/drawing/2014/main" id="{70C1F227-D9F6-D5C9-A002-4225980FDEF9}"/>
                  </a:ext>
                </a:extLst>
              </p:cNvPr>
              <p:cNvSpPr txBox="1">
                <a:spLocks noRot="1" noChangeAspect="1" noMove="1" noResize="1" noEditPoints="1" noAdjustHandles="1" noChangeArrowheads="1" noChangeShapeType="1" noTextEdit="1"/>
              </p:cNvSpPr>
              <p:nvPr/>
            </p:nvSpPr>
            <p:spPr>
              <a:xfrm>
                <a:off x="975542" y="4046490"/>
                <a:ext cx="8987324" cy="4371369"/>
              </a:xfrm>
              <a:prstGeom prst="rect">
                <a:avLst/>
              </a:prstGeom>
              <a:blipFill>
                <a:blip r:embed="rId2"/>
                <a:stretch>
                  <a:fillRect l="-678" t="-1534"/>
                </a:stretch>
              </a:blipFill>
            </p:spPr>
            <p:txBody>
              <a:bodyPr/>
              <a:lstStyle/>
              <a:p>
                <a:r>
                  <a:rPr lang="nl-BE">
                    <a:noFill/>
                  </a:rPr>
                  <a:t> </a:t>
                </a:r>
              </a:p>
            </p:txBody>
          </p:sp>
        </mc:Fallback>
      </mc:AlternateContent>
      <p:pic>
        <p:nvPicPr>
          <p:cNvPr id="11" name="Afbeelding 10">
            <a:extLst>
              <a:ext uri="{FF2B5EF4-FFF2-40B4-BE49-F238E27FC236}">
                <a16:creationId xmlns:a16="http://schemas.microsoft.com/office/drawing/2014/main" id="{8D300E60-F13C-C84A-B521-152A684CD2BC}"/>
              </a:ext>
            </a:extLst>
          </p:cNvPr>
          <p:cNvPicPr>
            <a:picLocks noChangeAspect="1"/>
          </p:cNvPicPr>
          <p:nvPr/>
        </p:nvPicPr>
        <p:blipFill>
          <a:blip r:embed="rId3"/>
          <a:stretch>
            <a:fillRect/>
          </a:stretch>
        </p:blipFill>
        <p:spPr>
          <a:xfrm>
            <a:off x="10323430" y="3579528"/>
            <a:ext cx="5715000" cy="5600700"/>
          </a:xfrm>
          <a:prstGeom prst="rect">
            <a:avLst/>
          </a:prstGeom>
        </p:spPr>
      </p:pic>
    </p:spTree>
    <p:extLst>
      <p:ext uri="{BB962C8B-B14F-4D97-AF65-F5344CB8AC3E}">
        <p14:creationId xmlns:p14="http://schemas.microsoft.com/office/powerpoint/2010/main" val="286100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A2EF7-4F92-408F-2446-7706A0920F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4D410C-619A-8ED1-0403-A156303EF181}"/>
              </a:ext>
            </a:extLst>
          </p:cNvPr>
          <p:cNvSpPr>
            <a:spLocks noGrp="1"/>
          </p:cNvSpPr>
          <p:nvPr>
            <p:ph type="title"/>
          </p:nvPr>
        </p:nvSpPr>
        <p:spPr/>
        <p:txBody>
          <a:bodyPr/>
          <a:lstStyle/>
          <a:p>
            <a:r>
              <a:rPr lang="nl-NL" dirty="0"/>
              <a:t>Wet van Dalton </a:t>
            </a:r>
            <a:r>
              <a:rPr lang="nl-NL" dirty="0">
                <a:sym typeface="Wingdings" panose="05000000000000000000" pitchFamily="2" charset="2"/>
              </a:rPr>
              <a:t> voorbeeld</a:t>
            </a:r>
            <a:endParaRPr lang="nl-BE" dirty="0"/>
          </a:p>
        </p:txBody>
      </p:sp>
      <p:sp>
        <p:nvSpPr>
          <p:cNvPr id="4" name="Date Placeholder 3">
            <a:extLst>
              <a:ext uri="{FF2B5EF4-FFF2-40B4-BE49-F238E27FC236}">
                <a16:creationId xmlns:a16="http://schemas.microsoft.com/office/drawing/2014/main" id="{121B20A6-5EA5-D902-CAD8-CE1CDB311CB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E5C164A-E688-975D-07F7-F123754B094D}"/>
              </a:ext>
            </a:extLst>
          </p:cNvPr>
          <p:cNvSpPr>
            <a:spLocks noGrp="1"/>
          </p:cNvSpPr>
          <p:nvPr>
            <p:ph type="sldNum" sz="quarter" idx="4"/>
          </p:nvPr>
        </p:nvSpPr>
        <p:spPr/>
        <p:txBody>
          <a:bodyPr/>
          <a:lstStyle/>
          <a:p>
            <a:fld id="{B7527A74-2D87-4307-9531-5A57D9647EEB}" type="slidenum">
              <a:rPr lang="nl-BE" smtClean="0"/>
              <a:pPr/>
              <a:t>23</a:t>
            </a:fld>
            <a:endParaRPr lang="nl-BE" dirty="0"/>
          </a:p>
        </p:txBody>
      </p:sp>
      <p:sp>
        <p:nvSpPr>
          <p:cNvPr id="2" name="Tijdelijke aanduiding voor tekst 5">
            <a:extLst>
              <a:ext uri="{FF2B5EF4-FFF2-40B4-BE49-F238E27FC236}">
                <a16:creationId xmlns:a16="http://schemas.microsoft.com/office/drawing/2014/main" id="{A728C229-DA6F-5F0A-7AD3-88F73B2ED73D}"/>
              </a:ext>
            </a:extLst>
          </p:cNvPr>
          <p:cNvSpPr txBox="1">
            <a:spLocks/>
          </p:cNvSpPr>
          <p:nvPr/>
        </p:nvSpPr>
        <p:spPr>
          <a:xfrm>
            <a:off x="998692" y="2119939"/>
            <a:ext cx="6538182" cy="3248069"/>
          </a:xfrm>
          <a:prstGeom prst="rect">
            <a:avLst/>
          </a:prstGeom>
          <a:solidFill>
            <a:schemeClr val="accent5"/>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u="sng" dirty="0">
                <a:latin typeface="+mj-lt"/>
                <a:ea typeface="Times New Roman" panose="02020603050405020304" pitchFamily="18" charset="0"/>
                <a:cs typeface="Arial" panose="020B0604020202020204" pitchFamily="34" charset="0"/>
              </a:rPr>
              <a:t>Voorbeeld</a:t>
            </a:r>
          </a:p>
          <a:p>
            <a:r>
              <a:rPr lang="nl-NL" sz="2000" dirty="0"/>
              <a:t>Een duikfles bevat een mengsel van zuurstof (O₂) en stikstof (N₂) onder een totale druk van 200 bar.</a:t>
            </a:r>
          </a:p>
          <a:p>
            <a:r>
              <a:rPr lang="nl-NL" sz="2000" dirty="0"/>
              <a:t> De samenstelling is:</a:t>
            </a:r>
          </a:p>
          <a:p>
            <a:pPr marL="342900" indent="-342900">
              <a:buFont typeface="Arial" panose="020B0604020202020204" pitchFamily="34" charset="0"/>
              <a:buChar char="•"/>
            </a:pPr>
            <a:r>
              <a:rPr lang="nl-NL" sz="2000" dirty="0"/>
              <a:t>O₂: 21%</a:t>
            </a:r>
          </a:p>
          <a:p>
            <a:pPr marL="342900" indent="-342900">
              <a:buFont typeface="Arial" panose="020B0604020202020204" pitchFamily="34" charset="0"/>
              <a:buChar char="•"/>
            </a:pPr>
            <a:r>
              <a:rPr lang="nl-NL" sz="2000" dirty="0"/>
              <a:t>N₂: 79%</a:t>
            </a:r>
          </a:p>
          <a:p>
            <a:r>
              <a:rPr lang="nl-NL" sz="2000" dirty="0"/>
              <a:t>Wat zijn de partiële drukken van O₂ en N₂?</a:t>
            </a:r>
            <a:endParaRPr lang="nl-BE" sz="2000" dirty="0">
              <a:latin typeface="+mj-lt"/>
            </a:endParaRPr>
          </a:p>
        </p:txBody>
      </p:sp>
      <mc:AlternateContent xmlns:mc="http://schemas.openxmlformats.org/markup-compatibility/2006">
        <mc:Choice xmlns:a14="http://schemas.microsoft.com/office/drawing/2010/main" Requires="a14">
          <p:sp>
            <p:nvSpPr>
              <p:cNvPr id="22" name="Tijdelijke aanduiding voor tekst 5">
                <a:extLst>
                  <a:ext uri="{FF2B5EF4-FFF2-40B4-BE49-F238E27FC236}">
                    <a16:creationId xmlns:a16="http://schemas.microsoft.com/office/drawing/2014/main" id="{B5BC1CFE-5EFA-16DF-98CE-06AFD7E79EC5}"/>
                  </a:ext>
                </a:extLst>
              </p:cNvPr>
              <p:cNvSpPr txBox="1">
                <a:spLocks/>
              </p:cNvSpPr>
              <p:nvPr/>
            </p:nvSpPr>
            <p:spPr>
              <a:xfrm>
                <a:off x="1057275" y="5968710"/>
                <a:ext cx="6479599" cy="3248069"/>
              </a:xfrm>
              <a:prstGeom prst="rect">
                <a:avLst/>
              </a:prstGeom>
              <a:solidFill>
                <a:schemeClr val="accent1">
                  <a:lumMod val="20000"/>
                  <a:lumOff val="8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7000"/>
                  </a:lnSpc>
                  <a:spcAft>
                    <a:spcPts val="800"/>
                  </a:spcAft>
                </a:pPr>
                <a:r>
                  <a:rPr lang="nl-NL" sz="1800" b="1" dirty="0"/>
                  <a:t>Bereken partiële drukken</a:t>
                </a:r>
                <a:endParaRPr lang="nl-BE" sz="1800" i="1" kern="100" dirty="0">
                  <a:latin typeface="Cambria Math" panose="02040503050406030204" pitchFamily="18"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𝑝</m:t>
                          </m:r>
                        </m:e>
                        <m:sub>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𝑡𝑜𝑡𝑎𝑎𝑙</m:t>
                          </m:r>
                        </m:sub>
                      </m:sSub>
                      <m:r>
                        <a:rPr lang="nl-BE" sz="1800" i="1" kern="100">
                          <a:latin typeface="Cambria Math" panose="02040503050406030204" pitchFamily="18" charset="0"/>
                          <a:ea typeface="Calibri" panose="020F0502020204030204" pitchFamily="34" charset="0"/>
                          <a:cs typeface="Times New Roman" panose="02020603050405020304" pitchFamily="18" charset="0"/>
                        </a:rPr>
                        <m:t>=</m:t>
                      </m:r>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i="1" kern="100">
                              <a:latin typeface="Cambria Math" panose="02040503050406030204" pitchFamily="18" charset="0"/>
                              <a:ea typeface="Calibri" panose="020F0502020204030204" pitchFamily="34" charset="0"/>
                              <a:cs typeface="Times New Roman" panose="02020603050405020304" pitchFamily="18" charset="0"/>
                            </a:rPr>
                            <m:t>𝑝</m:t>
                          </m:r>
                        </m:e>
                        <m:sub>
                          <m:sSub>
                            <m:sSubPr>
                              <m:ctrlPr>
                                <a:rPr lang="nl-BE" sz="1800" i="1" kern="100" smtClean="0">
                                  <a:latin typeface="Cambria Math" panose="02040503050406030204" pitchFamily="18" charset="0"/>
                                  <a:ea typeface="Calibri" panose="020F0502020204030204" pitchFamily="34" charset="0"/>
                                  <a:cs typeface="Times New Roman" panose="02020603050405020304" pitchFamily="18" charset="0"/>
                                </a:rPr>
                              </m:ctrlPr>
                            </m:sSubPr>
                            <m:e>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𝑂</m:t>
                              </m:r>
                            </m:e>
                            <m:sub>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2</m:t>
                              </m:r>
                            </m:sub>
                          </m:sSub>
                        </m:sub>
                      </m:sSub>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i="1" kern="100">
                              <a:latin typeface="Cambria Math" panose="02040503050406030204" pitchFamily="18" charset="0"/>
                              <a:ea typeface="Calibri" panose="020F0502020204030204" pitchFamily="34" charset="0"/>
                              <a:cs typeface="Times New Roman" panose="02020603050405020304" pitchFamily="18" charset="0"/>
                            </a:rPr>
                            <m:t>𝑝</m:t>
                          </m:r>
                        </m:e>
                        <m:sub>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𝑁</m:t>
                              </m:r>
                            </m:e>
                            <m:sub>
                              <m:r>
                                <a:rPr lang="nl-BE" sz="1800" i="1" kern="100">
                                  <a:latin typeface="Cambria Math" panose="02040503050406030204" pitchFamily="18" charset="0"/>
                                  <a:ea typeface="Calibri" panose="020F0502020204030204" pitchFamily="34" charset="0"/>
                                  <a:cs typeface="Times New Roman" panose="02020603050405020304" pitchFamily="18" charset="0"/>
                                </a:rPr>
                                <m:t>2</m:t>
                              </m:r>
                            </m:sub>
                          </m:sSub>
                        </m:sub>
                      </m:sSub>
                    </m:oMath>
                  </m:oMathPara>
                </a14:m>
                <a:endParaRPr lang="nl-BE" sz="1800" kern="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nl-BE" sz="1800" kern="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i="1" kern="100">
                              <a:latin typeface="Cambria Math" panose="02040503050406030204" pitchFamily="18" charset="0"/>
                              <a:ea typeface="Calibri" panose="020F0502020204030204" pitchFamily="34" charset="0"/>
                              <a:cs typeface="Times New Roman" panose="02020603050405020304" pitchFamily="18" charset="0"/>
                            </a:rPr>
                            <m:t>𝑝</m:t>
                          </m:r>
                        </m:e>
                        <m:sub>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i="1" kern="100">
                                  <a:latin typeface="Cambria Math" panose="02040503050406030204" pitchFamily="18" charset="0"/>
                                  <a:ea typeface="Calibri" panose="020F0502020204030204" pitchFamily="34" charset="0"/>
                                  <a:cs typeface="Times New Roman" panose="02020603050405020304" pitchFamily="18" charset="0"/>
                                </a:rPr>
                                <m:t>𝑂</m:t>
                              </m:r>
                            </m:e>
                            <m:sub>
                              <m:r>
                                <a:rPr lang="nl-BE" sz="1800" i="1" kern="100">
                                  <a:latin typeface="Cambria Math" panose="02040503050406030204" pitchFamily="18" charset="0"/>
                                  <a:ea typeface="Calibri" panose="020F0502020204030204" pitchFamily="34" charset="0"/>
                                  <a:cs typeface="Times New Roman" panose="02020603050405020304" pitchFamily="18" charset="0"/>
                                </a:rPr>
                                <m:t>2</m:t>
                              </m:r>
                            </m:sub>
                          </m:sSub>
                        </m:sub>
                      </m:sSub>
                      <m:r>
                        <a:rPr lang="nl-BE" sz="1800" i="1" kern="100">
                          <a:latin typeface="Cambria Math" panose="02040503050406030204" pitchFamily="18" charset="0"/>
                          <a:ea typeface="Calibri" panose="020F0502020204030204" pitchFamily="34" charset="0"/>
                          <a:cs typeface="Times New Roman" panose="02020603050405020304" pitchFamily="18" charset="0"/>
                        </a:rPr>
                        <m:t>=</m:t>
                      </m:r>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𝑥</m:t>
                          </m:r>
                        </m:e>
                        <m:sub>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i="1" kern="100">
                                  <a:latin typeface="Cambria Math" panose="02040503050406030204" pitchFamily="18" charset="0"/>
                                  <a:ea typeface="Calibri" panose="020F0502020204030204" pitchFamily="34" charset="0"/>
                                  <a:cs typeface="Times New Roman" panose="02020603050405020304" pitchFamily="18" charset="0"/>
                                </a:rPr>
                                <m:t>𝑂</m:t>
                              </m:r>
                            </m:e>
                            <m:sub>
                              <m:r>
                                <a:rPr lang="nl-BE" sz="1800" i="1" kern="100">
                                  <a:latin typeface="Cambria Math" panose="02040503050406030204" pitchFamily="18" charset="0"/>
                                  <a:ea typeface="Calibri" panose="020F0502020204030204" pitchFamily="34" charset="0"/>
                                  <a:cs typeface="Times New Roman" panose="02020603050405020304" pitchFamily="18" charset="0"/>
                                </a:rPr>
                                <m:t>2</m:t>
                              </m:r>
                            </m:sub>
                          </m:sSub>
                        </m:sub>
                      </m:sSub>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i="1" kern="100">
                              <a:latin typeface="Cambria Math" panose="02040503050406030204" pitchFamily="18" charset="0"/>
                              <a:ea typeface="Calibri" panose="020F0502020204030204" pitchFamily="34" charset="0"/>
                              <a:cs typeface="Times New Roman" panose="02020603050405020304" pitchFamily="18" charset="0"/>
                            </a:rPr>
                            <m:t>𝑝</m:t>
                          </m:r>
                        </m:e>
                        <m:sub>
                          <m:r>
                            <a:rPr lang="nl-BE" sz="1800" i="1" kern="100">
                              <a:latin typeface="Cambria Math" panose="02040503050406030204" pitchFamily="18" charset="0"/>
                              <a:ea typeface="Calibri" panose="020F0502020204030204" pitchFamily="34" charset="0"/>
                              <a:cs typeface="Times New Roman" panose="02020603050405020304" pitchFamily="18" charset="0"/>
                            </a:rPr>
                            <m:t>𝑡𝑜𝑡𝑎𝑎𝑙</m:t>
                          </m:r>
                        </m:sub>
                      </m:sSub>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=0,21∗200=42 </m:t>
                      </m:r>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𝑏𝑎𝑟</m:t>
                      </m:r>
                    </m:oMath>
                  </m:oMathPara>
                </a14:m>
                <a:endParaRPr lang="nl-BE" sz="1800" i="1" kern="100" dirty="0">
                  <a:effectLst/>
                  <a:latin typeface="Cambria Math" panose="020405030504060302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nl-BE" sz="1800" i="1" kern="100" dirty="0">
                  <a:effectLst/>
                  <a:latin typeface="Cambria Math" panose="020405030504060302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i="1" kern="100">
                              <a:latin typeface="Cambria Math" panose="02040503050406030204" pitchFamily="18" charset="0"/>
                              <a:ea typeface="Calibri" panose="020F0502020204030204" pitchFamily="34" charset="0"/>
                              <a:cs typeface="Times New Roman" panose="02020603050405020304" pitchFamily="18" charset="0"/>
                            </a:rPr>
                            <m:t>𝑝</m:t>
                          </m:r>
                        </m:e>
                        <m:sub>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𝑁</m:t>
                              </m:r>
                            </m:e>
                            <m:sub>
                              <m:r>
                                <a:rPr lang="nl-BE" sz="1800" i="1" kern="100">
                                  <a:latin typeface="Cambria Math" panose="02040503050406030204" pitchFamily="18" charset="0"/>
                                  <a:ea typeface="Calibri" panose="020F0502020204030204" pitchFamily="34" charset="0"/>
                                  <a:cs typeface="Times New Roman" panose="02020603050405020304" pitchFamily="18" charset="0"/>
                                </a:rPr>
                                <m:t>2</m:t>
                              </m:r>
                            </m:sub>
                          </m:sSub>
                        </m:sub>
                      </m:sSub>
                      <m:r>
                        <a:rPr lang="nl-BE" sz="1800" i="1" kern="100">
                          <a:latin typeface="Cambria Math" panose="02040503050406030204" pitchFamily="18" charset="0"/>
                          <a:ea typeface="Calibri" panose="020F0502020204030204" pitchFamily="34" charset="0"/>
                          <a:cs typeface="Times New Roman" panose="02020603050405020304" pitchFamily="18" charset="0"/>
                        </a:rPr>
                        <m:t>=</m:t>
                      </m:r>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(1−</m:t>
                          </m:r>
                          <m:r>
                            <a:rPr lang="nl-BE" sz="1800" i="1" kern="100">
                              <a:latin typeface="Cambria Math" panose="02040503050406030204" pitchFamily="18" charset="0"/>
                              <a:ea typeface="Calibri" panose="020F0502020204030204" pitchFamily="34" charset="0"/>
                              <a:cs typeface="Times New Roman" panose="02020603050405020304" pitchFamily="18" charset="0"/>
                            </a:rPr>
                            <m:t>𝑥</m:t>
                          </m:r>
                        </m:e>
                        <m:sub>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i="1" kern="100">
                                  <a:latin typeface="Cambria Math" panose="02040503050406030204" pitchFamily="18" charset="0"/>
                                  <a:ea typeface="Calibri" panose="020F0502020204030204" pitchFamily="34" charset="0"/>
                                  <a:cs typeface="Times New Roman" panose="02020603050405020304" pitchFamily="18" charset="0"/>
                                </a:rPr>
                                <m:t>𝑂</m:t>
                              </m:r>
                            </m:e>
                            <m:sub>
                              <m:r>
                                <a:rPr lang="nl-BE" sz="1800" i="1" kern="100">
                                  <a:latin typeface="Cambria Math" panose="02040503050406030204" pitchFamily="18" charset="0"/>
                                  <a:ea typeface="Calibri" panose="020F0502020204030204" pitchFamily="34" charset="0"/>
                                  <a:cs typeface="Times New Roman" panose="02020603050405020304" pitchFamily="18" charset="0"/>
                                </a:rPr>
                                <m:t>2</m:t>
                              </m:r>
                            </m:sub>
                          </m:sSub>
                        </m:sub>
                      </m:sSub>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m:t>
                      </m:r>
                      <m:r>
                        <a:rPr lang="nl-BE" sz="1800" i="1" kern="100">
                          <a:latin typeface="Cambria Math" panose="02040503050406030204" pitchFamily="18" charset="0"/>
                          <a:ea typeface="Calibri" panose="020F0502020204030204" pitchFamily="34" charset="0"/>
                          <a:cs typeface="Times New Roman" panose="02020603050405020304" pitchFamily="18" charset="0"/>
                        </a:rPr>
                        <m:t>∗</m:t>
                      </m:r>
                      <m:sSub>
                        <m:sSubPr>
                          <m:ctrlPr>
                            <a:rPr lang="nl-BE" sz="1800" i="1" kern="100">
                              <a:latin typeface="Cambria Math" panose="02040503050406030204" pitchFamily="18" charset="0"/>
                              <a:ea typeface="Calibri" panose="020F0502020204030204" pitchFamily="34" charset="0"/>
                              <a:cs typeface="Times New Roman" panose="02020603050405020304" pitchFamily="18" charset="0"/>
                            </a:rPr>
                          </m:ctrlPr>
                        </m:sSubPr>
                        <m:e>
                          <m:r>
                            <a:rPr lang="nl-BE" sz="1800" i="1" kern="100">
                              <a:latin typeface="Cambria Math" panose="02040503050406030204" pitchFamily="18" charset="0"/>
                              <a:ea typeface="Calibri" panose="020F0502020204030204" pitchFamily="34" charset="0"/>
                              <a:cs typeface="Times New Roman" panose="02020603050405020304" pitchFamily="18" charset="0"/>
                            </a:rPr>
                            <m:t>𝑝</m:t>
                          </m:r>
                        </m:e>
                        <m:sub>
                          <m:r>
                            <a:rPr lang="nl-BE" sz="1800" i="1" kern="100">
                              <a:latin typeface="Cambria Math" panose="02040503050406030204" pitchFamily="18" charset="0"/>
                              <a:ea typeface="Calibri" panose="020F0502020204030204" pitchFamily="34" charset="0"/>
                              <a:cs typeface="Times New Roman" panose="02020603050405020304" pitchFamily="18" charset="0"/>
                            </a:rPr>
                            <m:t>𝑡𝑜𝑡𝑎𝑎𝑙</m:t>
                          </m:r>
                        </m:sub>
                      </m:sSub>
                      <m:r>
                        <a:rPr lang="nl-BE" sz="1800" i="1" kern="100">
                          <a:latin typeface="Cambria Math" panose="02040503050406030204" pitchFamily="18" charset="0"/>
                          <a:ea typeface="Calibri" panose="020F0502020204030204" pitchFamily="34" charset="0"/>
                          <a:cs typeface="Times New Roman" panose="02020603050405020304" pitchFamily="18" charset="0"/>
                        </a:rPr>
                        <m:t>=</m:t>
                      </m:r>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(1−</m:t>
                      </m:r>
                      <m:r>
                        <a:rPr lang="nl-BE" sz="1800" i="1" kern="100">
                          <a:latin typeface="Cambria Math" panose="02040503050406030204" pitchFamily="18" charset="0"/>
                          <a:ea typeface="Calibri" panose="020F0502020204030204" pitchFamily="34" charset="0"/>
                          <a:cs typeface="Times New Roman" panose="02020603050405020304" pitchFamily="18" charset="0"/>
                        </a:rPr>
                        <m:t>0,21</m:t>
                      </m:r>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m:t>
                      </m:r>
                      <m:r>
                        <a:rPr lang="nl-BE" sz="1800" i="1" kern="100">
                          <a:latin typeface="Cambria Math" panose="02040503050406030204" pitchFamily="18" charset="0"/>
                          <a:ea typeface="Calibri" panose="020F0502020204030204" pitchFamily="34" charset="0"/>
                          <a:cs typeface="Times New Roman" panose="02020603050405020304" pitchFamily="18" charset="0"/>
                        </a:rPr>
                        <m:t>∗200=</m:t>
                      </m:r>
                      <m:r>
                        <a:rPr lang="nl-BE" sz="1800" b="0" i="1" kern="100" smtClean="0">
                          <a:latin typeface="Cambria Math" panose="02040503050406030204" pitchFamily="18" charset="0"/>
                          <a:ea typeface="Calibri" panose="020F0502020204030204" pitchFamily="34" charset="0"/>
                          <a:cs typeface="Times New Roman" panose="02020603050405020304" pitchFamily="18" charset="0"/>
                        </a:rPr>
                        <m:t>158</m:t>
                      </m:r>
                      <m:r>
                        <a:rPr lang="nl-BE" sz="1800" i="1" kern="100">
                          <a:latin typeface="Cambria Math" panose="02040503050406030204" pitchFamily="18" charset="0"/>
                          <a:ea typeface="Calibri" panose="020F0502020204030204" pitchFamily="34" charset="0"/>
                          <a:cs typeface="Times New Roman" panose="02020603050405020304" pitchFamily="18" charset="0"/>
                        </a:rPr>
                        <m:t> </m:t>
                      </m:r>
                      <m:r>
                        <a:rPr lang="nl-BE" sz="1800" i="1" kern="100">
                          <a:latin typeface="Cambria Math" panose="02040503050406030204" pitchFamily="18" charset="0"/>
                          <a:ea typeface="Calibri" panose="020F0502020204030204" pitchFamily="34" charset="0"/>
                          <a:cs typeface="Times New Roman" panose="02020603050405020304" pitchFamily="18" charset="0"/>
                        </a:rPr>
                        <m:t>𝑏𝑎𝑟</m:t>
                      </m:r>
                    </m:oMath>
                  </m:oMathPara>
                </a14:m>
                <a:endParaRPr lang="nl-BE" sz="1800" i="1" kern="100" dirty="0">
                  <a:latin typeface="Cambria Math" panose="020405030504060302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nl-BE" sz="1800" i="1" kern="100" dirty="0">
                  <a:latin typeface="Cambria Math" panose="02040503050406030204" pitchFamily="18" charset="0"/>
                  <a:ea typeface="Calibri" panose="020F0502020204030204" pitchFamily="34" charset="0"/>
                  <a:cs typeface="Times New Roman" panose="02020603050405020304" pitchFamily="18" charset="0"/>
                </a:endParaRPr>
              </a:p>
              <a:p>
                <a:endParaRPr lang="nl-BE" sz="1800" dirty="0">
                  <a:solidFill>
                    <a:schemeClr val="tx1"/>
                  </a:solidFill>
                  <a:latin typeface="+mj-lt"/>
                </a:endParaRPr>
              </a:p>
            </p:txBody>
          </p:sp>
        </mc:Choice>
        <mc:Fallback>
          <p:sp>
            <p:nvSpPr>
              <p:cNvPr id="22" name="Tijdelijke aanduiding voor tekst 5">
                <a:extLst>
                  <a:ext uri="{FF2B5EF4-FFF2-40B4-BE49-F238E27FC236}">
                    <a16:creationId xmlns:a16="http://schemas.microsoft.com/office/drawing/2014/main" id="{B5BC1CFE-5EFA-16DF-98CE-06AFD7E79EC5}"/>
                  </a:ext>
                </a:extLst>
              </p:cNvPr>
              <p:cNvSpPr txBox="1">
                <a:spLocks noRot="1" noChangeAspect="1" noMove="1" noResize="1" noEditPoints="1" noAdjustHandles="1" noChangeArrowheads="1" noChangeShapeType="1" noTextEdit="1"/>
              </p:cNvSpPr>
              <p:nvPr/>
            </p:nvSpPr>
            <p:spPr>
              <a:xfrm>
                <a:off x="1057275" y="5968710"/>
                <a:ext cx="6479599" cy="3248069"/>
              </a:xfrm>
              <a:prstGeom prst="rect">
                <a:avLst/>
              </a:prstGeom>
              <a:blipFill>
                <a:blip r:embed="rId2"/>
                <a:stretch>
                  <a:fillRect l="-753" t="-750"/>
                </a:stretch>
              </a:blipFill>
            </p:spPr>
            <p:txBody>
              <a:bodyPr/>
              <a:lstStyle/>
              <a:p>
                <a:r>
                  <a:rPr lang="nl-BE">
                    <a:noFill/>
                  </a:rPr>
                  <a:t> </a:t>
                </a:r>
              </a:p>
            </p:txBody>
          </p:sp>
        </mc:Fallback>
      </mc:AlternateContent>
      <p:pic>
        <p:nvPicPr>
          <p:cNvPr id="8" name="Afbeelding 7">
            <a:extLst>
              <a:ext uri="{FF2B5EF4-FFF2-40B4-BE49-F238E27FC236}">
                <a16:creationId xmlns:a16="http://schemas.microsoft.com/office/drawing/2014/main" id="{F4FA087F-BB85-8428-6D55-D901D95F7C1E}"/>
              </a:ext>
            </a:extLst>
          </p:cNvPr>
          <p:cNvPicPr>
            <a:picLocks noChangeAspect="1"/>
          </p:cNvPicPr>
          <p:nvPr/>
        </p:nvPicPr>
        <p:blipFill>
          <a:blip r:embed="rId3"/>
          <a:srcRect l="27255"/>
          <a:stretch/>
        </p:blipFill>
        <p:spPr>
          <a:xfrm>
            <a:off x="9897035" y="2198290"/>
            <a:ext cx="7483288" cy="6429375"/>
          </a:xfrm>
          <a:prstGeom prst="rect">
            <a:avLst/>
          </a:prstGeom>
        </p:spPr>
      </p:pic>
    </p:spTree>
    <p:extLst>
      <p:ext uri="{BB962C8B-B14F-4D97-AF65-F5344CB8AC3E}">
        <p14:creationId xmlns:p14="http://schemas.microsoft.com/office/powerpoint/2010/main" val="401745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Wet van Dalton </a:t>
            </a:r>
            <a:r>
              <a:rPr lang="nl-NL" dirty="0">
                <a:sym typeface="Wingdings" panose="05000000000000000000" pitchFamily="2" charset="2"/>
              </a:rPr>
              <a:t> gasmengsels- oefening1</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24</a:t>
            </a:fld>
            <a:endParaRPr lang="nl-BE" dirty="0"/>
          </a:p>
        </p:txBody>
      </p:sp>
      <p:sp>
        <p:nvSpPr>
          <p:cNvPr id="6" name="Tijdelijke aanduiding voor tekst 5">
            <a:extLst>
              <a:ext uri="{FF2B5EF4-FFF2-40B4-BE49-F238E27FC236}">
                <a16:creationId xmlns:a16="http://schemas.microsoft.com/office/drawing/2014/main" id="{A503FDF3-8777-DB7C-0DB4-7236318C9AF8}"/>
              </a:ext>
            </a:extLst>
          </p:cNvPr>
          <p:cNvSpPr>
            <a:spLocks noGrp="1"/>
          </p:cNvSpPr>
          <p:nvPr>
            <p:ph type="body" sz="quarter" idx="17"/>
          </p:nvPr>
        </p:nvSpPr>
        <p:spPr>
          <a:xfrm>
            <a:off x="1057275" y="2020888"/>
            <a:ext cx="8277794" cy="2647905"/>
          </a:xfrm>
        </p:spPr>
        <p:txBody>
          <a:bodyPr/>
          <a:lstStyle/>
          <a:p>
            <a:r>
              <a:rPr lang="nl-NL" sz="2500" dirty="0">
                <a:latin typeface="+mj-lt"/>
              </a:rPr>
              <a:t>In een vat van 5m³ bevindt zich lucht met een temperatuur van 20°C en een druk van 2 bar. Men vult het vat verder met propaangas van 20°C tot het mengsel een druk van 10 bar kent.</a:t>
            </a:r>
          </a:p>
          <a:p>
            <a:r>
              <a:rPr lang="nl-NL" sz="2500" dirty="0">
                <a:latin typeface="+mj-lt"/>
              </a:rPr>
              <a:t>Bepaal de partiële drukken, massa- en volume verhoudingen en de gasconstante van het mengsel.</a:t>
            </a:r>
          </a:p>
          <a:p>
            <a:r>
              <a:rPr lang="nl-NL" sz="2500" dirty="0" err="1">
                <a:latin typeface="+mj-lt"/>
              </a:rPr>
              <a:t>R</a:t>
            </a:r>
            <a:r>
              <a:rPr lang="nl-NL" sz="2500" baseline="-25000" dirty="0" err="1">
                <a:latin typeface="+mj-lt"/>
              </a:rPr>
              <a:t>l</a:t>
            </a:r>
            <a:r>
              <a:rPr lang="nl-NL" sz="2500" dirty="0">
                <a:latin typeface="+mj-lt"/>
              </a:rPr>
              <a:t>= 287 J(</a:t>
            </a:r>
            <a:r>
              <a:rPr lang="nl-NL" sz="2500" dirty="0" err="1">
                <a:latin typeface="+mj-lt"/>
              </a:rPr>
              <a:t>kgK</a:t>
            </a:r>
            <a:r>
              <a:rPr lang="nl-NL" sz="2500" dirty="0">
                <a:latin typeface="+mj-lt"/>
              </a:rPr>
              <a:t>)	</a:t>
            </a:r>
            <a:r>
              <a:rPr lang="nl-NL" sz="2500" dirty="0" err="1">
                <a:latin typeface="+mj-lt"/>
              </a:rPr>
              <a:t>R</a:t>
            </a:r>
            <a:r>
              <a:rPr lang="nl-NL" sz="2500" baseline="-25000" dirty="0" err="1">
                <a:latin typeface="+mj-lt"/>
              </a:rPr>
              <a:t>p</a:t>
            </a:r>
            <a:r>
              <a:rPr lang="nl-NL" sz="2500" dirty="0">
                <a:latin typeface="+mj-lt"/>
              </a:rPr>
              <a:t>= 189 J(</a:t>
            </a:r>
            <a:r>
              <a:rPr lang="nl-NL" sz="2500" dirty="0" err="1">
                <a:latin typeface="+mj-lt"/>
              </a:rPr>
              <a:t>kgK</a:t>
            </a:r>
            <a:r>
              <a:rPr lang="nl-NL" sz="2500" dirty="0">
                <a:latin typeface="+mj-lt"/>
              </a:rPr>
              <a:t>)</a:t>
            </a:r>
            <a:endParaRPr lang="nl-BE" sz="2500" dirty="0">
              <a:latin typeface="+mj-lt"/>
            </a:endParaRPr>
          </a:p>
          <a:p>
            <a:endParaRPr lang="nl-BE" sz="2500" dirty="0">
              <a:latin typeface="+mj-lt"/>
            </a:endParaRPr>
          </a:p>
        </p:txBody>
      </p:sp>
      <mc:AlternateContent xmlns:mc="http://schemas.openxmlformats.org/markup-compatibility/2006">
        <mc:Choice xmlns:a14="http://schemas.microsoft.com/office/drawing/2010/main" Requires="a14">
          <p:sp>
            <p:nvSpPr>
              <p:cNvPr id="7" name="Tijdelijke aanduiding voor tekst 5">
                <a:extLst>
                  <a:ext uri="{FF2B5EF4-FFF2-40B4-BE49-F238E27FC236}">
                    <a16:creationId xmlns:a16="http://schemas.microsoft.com/office/drawing/2014/main" id="{A0BEDB6B-DAA3-2675-9FC7-337AE4DB3775}"/>
                  </a:ext>
                </a:extLst>
              </p:cNvPr>
              <p:cNvSpPr txBox="1">
                <a:spLocks/>
              </p:cNvSpPr>
              <p:nvPr/>
            </p:nvSpPr>
            <p:spPr>
              <a:xfrm>
                <a:off x="9545166" y="2020888"/>
                <a:ext cx="8277794" cy="7109665"/>
              </a:xfrm>
              <a:prstGeom prst="rect">
                <a:avLst/>
              </a:prstGeom>
              <a:solidFill>
                <a:schemeClr val="accent1">
                  <a:lumMod val="20000"/>
                  <a:lumOff val="8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endParaRPr lang="nl-BE" sz="1050" i="1" dirty="0">
                  <a:solidFill>
                    <a:schemeClr val="tx1"/>
                  </a:solidFill>
                  <a:effectLst/>
                  <a:latin typeface="Cambria Math" panose="02040503050406030204" pitchFamily="18" charset="0"/>
                  <a:ea typeface="Times New Roman" panose="02020603050405020304" pitchFamily="18" charset="0"/>
                </a:endParaRPr>
              </a:p>
              <a:p>
                <a:r>
                  <a:rPr lang="nl-BE" sz="1800" dirty="0">
                    <a:solidFill>
                      <a:schemeClr val="tx1"/>
                    </a:solidFill>
                    <a:latin typeface="+mj-lt"/>
                  </a:rPr>
                  <a:t>Voor de massa van het mengsel geldt dan</a:t>
                </a:r>
              </a:p>
              <a:p>
                <a:endParaRPr lang="nl-BE" sz="1800" dirty="0">
                  <a:latin typeface="+mj-lt"/>
                </a:endParaRPr>
              </a:p>
              <a:p>
                <a:pPr/>
                <a14:m>
                  <m:oMathPara xmlns:m="http://schemas.openxmlformats.org/officeDocument/2006/math">
                    <m:oMathParaPr>
                      <m:jc m:val="centerGroup"/>
                    </m:oMathParaPr>
                    <m:oMath xmlns:m="http://schemas.openxmlformats.org/officeDocument/2006/math">
                      <m:sSub>
                        <m:sSubPr>
                          <m:ctrlPr>
                            <a:rPr lang="nl-BE"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𝑇𝑜𝑡𝑎𝑎𝑙</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𝑙𝑢𝑐h𝑡</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=11,89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𝑘𝑔</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+72,23 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𝑘𝑔</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=84,12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𝑘𝑔</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nl-BE" sz="1800" i="1" dirty="0">
                  <a:latin typeface="Cambria Math" panose="02040503050406030204" pitchFamily="18" charset="0"/>
                  <a:ea typeface="Times New Roman" panose="02020603050405020304" pitchFamily="18" charset="0"/>
                </a:endParaRPr>
              </a:p>
              <a:p>
                <a:pPr algn="ctr"/>
                <a:endParaRPr lang="nl-BE" sz="1800" i="1" dirty="0">
                  <a:latin typeface="Cambria Math" panose="02040503050406030204" pitchFamily="18" charset="0"/>
                  <a:ea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f>
                        <m:fPr>
                          <m:ctrlPr>
                            <a:rPr lang="nl-BE"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𝑙𝑢𝑐h𝑡</m:t>
                              </m:r>
                            </m:sub>
                          </m:sSub>
                        </m:num>
                        <m:den>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𝑇𝑜𝑡𝑎𝑎𝑙</m:t>
                              </m:r>
                            </m:sub>
                          </m:sSub>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11,89 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𝑘𝑔</m:t>
                          </m:r>
                        </m:num>
                        <m:den>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84,12 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𝑘𝑔</m:t>
                          </m:r>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=0,141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𝑒𝑛</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num>
                        <m:den>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𝑇𝑜𝑡𝑎𝑎𝑙</m:t>
                              </m:r>
                            </m:sub>
                          </m:sSub>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72,23 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𝑘𝑔</m:t>
                          </m:r>
                        </m:num>
                        <m:den>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84,12 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𝑘𝑔</m:t>
                          </m:r>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=0,859</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nl-BE" sz="1800" kern="100" dirty="0">
                  <a:latin typeface="Calibri" panose="020F0502020204030204" pitchFamily="34" charset="0"/>
                  <a:ea typeface="Calibri" panose="020F0502020204030204" pitchFamily="34" charset="0"/>
                  <a:cs typeface="Times New Roman" panose="02020603050405020304" pitchFamily="18" charset="0"/>
                </a:endParaRPr>
              </a:p>
              <a:p>
                <a:r>
                  <a:rPr lang="nl-BE" sz="1800" dirty="0">
                    <a:latin typeface="+mj-lt"/>
                  </a:rPr>
                  <a:t>Voor de berekening van de volumeverhouding rekenen we als volgt</a:t>
                </a:r>
              </a:p>
              <a:p>
                <a:pPr algn="ctr"/>
                <a:endParaRPr lang="nl-BE" sz="1050" i="1" dirty="0">
                  <a:latin typeface="Cambria Math" panose="02040503050406030204" pitchFamily="18" charset="0"/>
                  <a:ea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f>
                        <m:fPr>
                          <m:ctrlPr>
                            <a:rPr lang="nl-BE"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𝑙𝑢𝑐h𝑡</m:t>
                              </m:r>
                            </m:sub>
                          </m:sSub>
                        </m:num>
                        <m:den>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𝑇𝑜𝑡𝑎𝑎𝑙</m:t>
                              </m:r>
                            </m:sub>
                          </m:sSub>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2 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³</m:t>
                          </m:r>
                        </m:num>
                        <m:den>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10 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³</m:t>
                          </m:r>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=0,2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³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𝑒𝑛</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num>
                        <m:den>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𝑇𝑜𝑡𝑎𝑎𝑙</m:t>
                              </m:r>
                            </m:sub>
                          </m:sSub>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8 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³</m:t>
                          </m:r>
                        </m:num>
                        <m:den>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10 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³</m:t>
                          </m:r>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=0,8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³</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nl-BE" sz="1050" i="1" dirty="0">
                  <a:latin typeface="Cambria Math" panose="02040503050406030204" pitchFamily="18" charset="0"/>
                  <a:ea typeface="Times New Roman" panose="02020603050405020304" pitchFamily="18" charset="0"/>
                </a:endParaRPr>
              </a:p>
              <a:p>
                <a:r>
                  <a:rPr lang="nl-BE" sz="1800" dirty="0">
                    <a:latin typeface="+mj-lt"/>
                  </a:rPr>
                  <a:t>De gasconstant R volgt dan uit</a:t>
                </a:r>
              </a:p>
              <a:p>
                <a:pPr/>
                <a14:m>
                  <m:oMathPara xmlns:m="http://schemas.openxmlformats.org/officeDocument/2006/math">
                    <m:oMathParaPr>
                      <m:jc m:val="centerGroup"/>
                    </m:oMathParaPr>
                    <m:oMath xmlns:m="http://schemas.openxmlformats.org/officeDocument/2006/math">
                      <m:r>
                        <a:rPr lang="nl-BE"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𝑅</m:t>
                      </m:r>
                      <m:r>
                        <a:rPr lang="nl-BE"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nl-BE"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latin typeface="Cambria Math" panose="02040503050406030204" pitchFamily="18" charset="0"/>
                                  <a:ea typeface="Times New Roman" panose="02020603050405020304" pitchFamily="18" charset="0"/>
                                  <a:cs typeface="Times New Roman" panose="02020603050405020304" pitchFamily="18" charset="0"/>
                                </a:rPr>
                                <m:t>𝑙𝑢𝑐h𝑡</m:t>
                              </m:r>
                            </m:sub>
                          </m:sSub>
                          <m:r>
                            <a:rPr lang="nl-BE"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b="0" i="1" kern="100" smtClean="0">
                                  <a:latin typeface="Cambria Math" panose="02040503050406030204" pitchFamily="18" charset="0"/>
                                  <a:ea typeface="Times New Roman" panose="02020603050405020304" pitchFamily="18" charset="0"/>
                                  <a:cs typeface="Times New Roman" panose="02020603050405020304" pitchFamily="18" charset="0"/>
                                </a:rPr>
                                <m:t>𝑅</m:t>
                              </m:r>
                            </m:e>
                            <m:sub>
                              <m:r>
                                <a:rPr lang="nl-BE" sz="1800" i="1" kern="100">
                                  <a:latin typeface="Cambria Math" panose="02040503050406030204" pitchFamily="18" charset="0"/>
                                  <a:ea typeface="Times New Roman" panose="02020603050405020304" pitchFamily="18" charset="0"/>
                                  <a:cs typeface="Times New Roman" panose="02020603050405020304" pitchFamily="18" charset="0"/>
                                </a:rPr>
                                <m:t>𝑙𝑢𝑐h𝑡</m:t>
                              </m:r>
                            </m:sub>
                          </m:sSub>
                          <m:r>
                            <a:rPr lang="nl-BE" sz="1800" b="0" i="1" kern="100"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b="0" i="1" kern="100" smtClean="0">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r>
                            <a:rPr lang="nl-BE" sz="1800" i="1" kern="1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latin typeface="Cambria Math" panose="02040503050406030204" pitchFamily="18" charset="0"/>
                                  <a:ea typeface="Times New Roman" panose="02020603050405020304" pitchFamily="18" charset="0"/>
                                  <a:cs typeface="Times New Roman" panose="02020603050405020304" pitchFamily="18" charset="0"/>
                                </a:rPr>
                                <m:t>𝑅</m:t>
                              </m:r>
                            </m:e>
                            <m:sub>
                              <m:r>
                                <a:rPr lang="nl-BE" sz="1800" b="0" i="1" kern="100" smtClean="0">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num>
                        <m:den>
                          <m:sSub>
                            <m:sSubPr>
                              <m:ctrlPr>
                                <a:rPr lang="nl-BE"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latin typeface="Cambria Math" panose="02040503050406030204" pitchFamily="18" charset="0"/>
                                  <a:ea typeface="Times New Roman" panose="02020603050405020304" pitchFamily="18" charset="0"/>
                                  <a:cs typeface="Times New Roman" panose="02020603050405020304" pitchFamily="18" charset="0"/>
                                </a:rPr>
                                <m:t>𝑙𝑢𝑐h𝑡</m:t>
                              </m:r>
                            </m:sub>
                          </m:sSub>
                          <m:r>
                            <a:rPr lang="nl-BE" sz="1800" i="1" kern="1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den>
                      </m:f>
                    </m:oMath>
                  </m:oMathPara>
                </a14:m>
                <a:endParaRPr lang="nl-BE" sz="18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a:endParaRPr lang="nl-BE" sz="1800"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11,89</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latin typeface="Cambria Math" panose="02040503050406030204" pitchFamily="18" charset="0"/>
                              <a:ea typeface="Times New Roman" panose="02020603050405020304" pitchFamily="18" charset="0"/>
                              <a:cs typeface="Times New Roman" panose="02020603050405020304" pitchFamily="18" charset="0"/>
                            </a:rPr>
                            <m:t>287+</m:t>
                          </m:r>
                          <m:r>
                            <a:rPr lang="nl-BE" sz="1800" b="0" i="1" kern="100" smtClean="0">
                              <a:latin typeface="Cambria Math" panose="02040503050406030204" pitchFamily="18" charset="0"/>
                              <a:ea typeface="Times New Roman" panose="02020603050405020304" pitchFamily="18" charset="0"/>
                              <a:cs typeface="Times New Roman" panose="02020603050405020304" pitchFamily="18" charset="0"/>
                            </a:rPr>
                            <m:t>72,23</m:t>
                          </m:r>
                          <m:r>
                            <a:rPr lang="nl-BE" sz="18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1800" b="0" i="1" kern="100" smtClean="0">
                              <a:latin typeface="Cambria Math" panose="02040503050406030204" pitchFamily="18" charset="0"/>
                              <a:ea typeface="Times New Roman" panose="02020603050405020304" pitchFamily="18" charset="0"/>
                              <a:cs typeface="Times New Roman" panose="02020603050405020304" pitchFamily="18" charset="0"/>
                            </a:rPr>
                            <m:t>189</m:t>
                          </m:r>
                        </m:num>
                        <m:den>
                          <m:d>
                            <m:d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nl-BE"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11,89</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72,23</m:t>
                              </m:r>
                            </m:e>
                          </m:d>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203,4</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𝐽</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𝑘𝑔</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𝐾</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1800" dirty="0">
                  <a:latin typeface="+mj-lt"/>
                </a:endParaRPr>
              </a:p>
              <a:p>
                <a:endParaRPr lang="nl-BE" sz="1800" i="1" dirty="0">
                  <a:solidFill>
                    <a:schemeClr val="tx1"/>
                  </a:solidFill>
                  <a:effectLst/>
                  <a:latin typeface="Cambria Math" panose="02040503050406030204" pitchFamily="18" charset="0"/>
                  <a:ea typeface="Times New Roman" panose="02020603050405020304" pitchFamily="18" charset="0"/>
                </a:endParaRPr>
              </a:p>
              <a:p>
                <a:pPr algn="ctr"/>
                <a:endParaRPr lang="nl-BE" sz="1050" i="1" dirty="0">
                  <a:latin typeface="Cambria Math" panose="02040503050406030204" pitchFamily="18" charset="0"/>
                  <a:ea typeface="Times New Roman" panose="02020603050405020304" pitchFamily="18" charset="0"/>
                </a:endParaRPr>
              </a:p>
            </p:txBody>
          </p:sp>
        </mc:Choice>
        <mc:Fallback>
          <p:sp>
            <p:nvSpPr>
              <p:cNvPr id="7" name="Tijdelijke aanduiding voor tekst 5">
                <a:extLst>
                  <a:ext uri="{FF2B5EF4-FFF2-40B4-BE49-F238E27FC236}">
                    <a16:creationId xmlns:a16="http://schemas.microsoft.com/office/drawing/2014/main" id="{A0BEDB6B-DAA3-2675-9FC7-337AE4DB3775}"/>
                  </a:ext>
                </a:extLst>
              </p:cNvPr>
              <p:cNvSpPr txBox="1">
                <a:spLocks noRot="1" noChangeAspect="1" noMove="1" noResize="1" noEditPoints="1" noAdjustHandles="1" noChangeArrowheads="1" noChangeShapeType="1" noTextEdit="1"/>
              </p:cNvSpPr>
              <p:nvPr/>
            </p:nvSpPr>
            <p:spPr>
              <a:xfrm>
                <a:off x="9545166" y="2020888"/>
                <a:ext cx="8277794" cy="7109665"/>
              </a:xfrm>
              <a:prstGeom prst="rect">
                <a:avLst/>
              </a:prstGeom>
              <a:blipFill>
                <a:blip r:embed="rId2"/>
                <a:stretch>
                  <a:fillRect l="-663"/>
                </a:stretch>
              </a:blipFill>
            </p:spPr>
            <p:txBody>
              <a:bodyPr/>
              <a:lstStyle/>
              <a:p>
                <a:r>
                  <a:rPr lang="nl-BE">
                    <a:noFill/>
                  </a:rPr>
                  <a:t> </a:t>
                </a:r>
              </a:p>
            </p:txBody>
          </p:sp>
        </mc:Fallback>
      </mc:AlternateContent>
      <mc:AlternateContent xmlns:mc="http://schemas.openxmlformats.org/markup-compatibility/2006">
        <mc:Choice xmlns:a14="http://schemas.microsoft.com/office/drawing/2010/main" Requires="a14">
          <p:sp>
            <p:nvSpPr>
              <p:cNvPr id="8" name="Tijdelijke aanduiding voor tekst 5">
                <a:extLst>
                  <a:ext uri="{FF2B5EF4-FFF2-40B4-BE49-F238E27FC236}">
                    <a16:creationId xmlns:a16="http://schemas.microsoft.com/office/drawing/2014/main" id="{7B478B24-3793-E5B3-D65C-2F7BE20F6BBD}"/>
                  </a:ext>
                </a:extLst>
              </p:cNvPr>
              <p:cNvSpPr txBox="1">
                <a:spLocks/>
              </p:cNvSpPr>
              <p:nvPr/>
            </p:nvSpPr>
            <p:spPr>
              <a:xfrm>
                <a:off x="1057275" y="4929936"/>
                <a:ext cx="8277794" cy="4200618"/>
              </a:xfrm>
              <a:prstGeom prst="rect">
                <a:avLst/>
              </a:prstGeom>
              <a:solidFill>
                <a:schemeClr val="accent1">
                  <a:lumMod val="20000"/>
                  <a:lumOff val="8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1800" dirty="0">
                    <a:solidFill>
                      <a:schemeClr val="tx1"/>
                    </a:solidFill>
                    <a:latin typeface="+mj-lt"/>
                  </a:rPr>
                  <a:t>De druk uitgeoefend door de lucht is 2 bar en is daarmee de partieel druk van de lucht.</a:t>
                </a:r>
              </a:p>
              <a:p>
                <a:pPr algn="ctr"/>
                <a14:m>
                  <m:oMath xmlns:m="http://schemas.openxmlformats.org/officeDocument/2006/math">
                    <m:sSub>
                      <m:sSubPr>
                        <m:ctrlPr>
                          <a:rPr lang="nl-BE" sz="1050" i="1" smtClean="0">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𝑇𝑜𝑡𝑎𝑎𝑙</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05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𝑙𝑢𝑐h𝑡</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05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nl-BE" sz="105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05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𝑇𝑜𝑡𝑎𝑎𝑙</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05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𝑙𝑢𝑐h𝑡</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=10−2=8 </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𝑏𝑎𝑟</m:t>
                    </m:r>
                  </m:oMath>
                </a14:m>
                <a:r>
                  <a:rPr lang="nl-NL" sz="1800" dirty="0">
                    <a:solidFill>
                      <a:schemeClr val="tx1"/>
                    </a:solidFill>
                    <a:latin typeface="+mj-lt"/>
                  </a:rPr>
                  <a:t> </a:t>
                </a:r>
              </a:p>
              <a:p>
                <a:pPr algn="ctr"/>
                <a:endParaRPr lang="nl-NL" sz="1800" dirty="0">
                  <a:latin typeface="+mj-lt"/>
                </a:endParaRPr>
              </a:p>
              <a:p>
                <a:pPr algn="ctr"/>
                <a14:m>
                  <m:oMathPara xmlns:m="http://schemas.openxmlformats.org/officeDocument/2006/math">
                    <m:oMathParaPr>
                      <m:jc m:val="centerGroup"/>
                    </m:oMathParaPr>
                    <m:oMath xmlns:m="http://schemas.openxmlformats.org/officeDocument/2006/math">
                      <m:sSub>
                        <m:sSubPr>
                          <m:ctrlPr>
                            <a:rPr lang="nl-BE" sz="18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𝑙𝑢𝑐h𝑡</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num>
                        <m:den>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𝑙𝑢𝑐h𝑡</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Sup>
                            <m:sSup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10</m:t>
                              </m:r>
                            </m:e>
                            <m:sup>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5</m:t>
                              </m:r>
                            </m:sup>
                          </m:sSup>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∙5</m:t>
                          </m:r>
                        </m:num>
                        <m:den>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287∙</m:t>
                          </m:r>
                          <m:d>
                            <m:d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273+20</m:t>
                              </m:r>
                            </m:e>
                          </m:d>
                        </m:den>
                      </m:f>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=11</m:t>
                      </m:r>
                      <m:r>
                        <a:rPr lang="nl-NL"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b="0" i="1" kern="100" smtClean="0">
                          <a:effectLst/>
                          <a:latin typeface="Cambria Math" panose="02040503050406030204" pitchFamily="18" charset="0"/>
                          <a:ea typeface="Times New Roman" panose="02020603050405020304" pitchFamily="18" charset="0"/>
                          <a:cs typeface="Times New Roman" panose="02020603050405020304" pitchFamily="18" charset="0"/>
                        </a:rPr>
                        <m:t>9</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𝑘𝑔</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nl-BE" sz="1050" i="1" smtClean="0">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1050" i="1">
                              <a:effectLst/>
                              <a:latin typeface="Cambria Math" panose="02040503050406030204" pitchFamily="18" charset="0"/>
                              <a:ea typeface="Times New Roman" panose="02020603050405020304" pitchFamily="18" charset="0"/>
                            </a:rPr>
                          </m:ctrlPr>
                        </m:fPr>
                        <m:num>
                          <m:sSub>
                            <m:sSubPr>
                              <m:ctrlPr>
                                <a:rPr lang="nl-BE" sz="105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𝑉</m:t>
                          </m:r>
                        </m:num>
                        <m:den>
                          <m:sSub>
                            <m:sSubPr>
                              <m:ctrlPr>
                                <a:rPr lang="nl-BE" sz="105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𝑝𝑟𝑜𝑝𝑎𝑎𝑛</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050"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den>
                      </m:f>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1050" i="1">
                              <a:effectLst/>
                              <a:latin typeface="Cambria Math" panose="02040503050406030204" pitchFamily="18" charset="0"/>
                              <a:ea typeface="Times New Roman" panose="02020603050405020304" pitchFamily="18" charset="0"/>
                            </a:rPr>
                          </m:ctrlPr>
                        </m:fPr>
                        <m:num>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8∙</m:t>
                          </m:r>
                          <m:sSup>
                            <m:sSupPr>
                              <m:ctrlPr>
                                <a:rPr lang="nl-BE" sz="1050" i="1">
                                  <a:effectLst/>
                                  <a:latin typeface="Cambria Math" panose="02040503050406030204" pitchFamily="18" charset="0"/>
                                  <a:ea typeface="Times New Roman" panose="02020603050405020304" pitchFamily="18" charset="0"/>
                                </a:rPr>
                              </m:ctrlPr>
                            </m:sSupPr>
                            <m:e>
                              <m:r>
                                <a:rPr lang="nl-BE" sz="1800" i="1">
                                  <a:effectLst/>
                                  <a:latin typeface="Cambria Math" panose="02040503050406030204" pitchFamily="18" charset="0"/>
                                  <a:ea typeface="Calibri" panose="020F0502020204030204" pitchFamily="34" charset="0"/>
                                  <a:cs typeface="Times New Roman" panose="02020603050405020304" pitchFamily="18" charset="0"/>
                                </a:rPr>
                                <m:t>10</m:t>
                              </m:r>
                            </m:e>
                            <m:sup>
                              <m:r>
                                <a:rPr lang="nl-BE" sz="1800" i="1">
                                  <a:effectLst/>
                                  <a:latin typeface="Cambria Math" panose="02040503050406030204" pitchFamily="18" charset="0"/>
                                  <a:ea typeface="Calibri" panose="020F0502020204030204" pitchFamily="34" charset="0"/>
                                  <a:cs typeface="Times New Roman" panose="02020603050405020304" pitchFamily="18" charset="0"/>
                                </a:rPr>
                                <m:t>5</m:t>
                              </m:r>
                            </m:sup>
                          </m:sSup>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∙5</m:t>
                          </m:r>
                        </m:num>
                        <m:den>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189∙</m:t>
                          </m:r>
                          <m:d>
                            <m:dPr>
                              <m:ctrlPr>
                                <a:rPr lang="nl-BE" sz="1050" i="1">
                                  <a:effectLst/>
                                  <a:latin typeface="Cambria Math" panose="02040503050406030204" pitchFamily="18" charset="0"/>
                                  <a:ea typeface="Times New Roman" panose="02020603050405020304" pitchFamily="18" charset="0"/>
                                </a:rPr>
                              </m:ctrlPr>
                            </m:d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273+20</m:t>
                              </m:r>
                            </m:e>
                          </m:d>
                        </m:den>
                      </m:f>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=72,23 </m:t>
                      </m:r>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𝑘𝑔</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1800" dirty="0">
                  <a:solidFill>
                    <a:schemeClr val="tx1"/>
                  </a:solidFill>
                  <a:latin typeface="+mj-lt"/>
                </a:endParaRPr>
              </a:p>
            </p:txBody>
          </p:sp>
        </mc:Choice>
        <mc:Fallback>
          <p:sp>
            <p:nvSpPr>
              <p:cNvPr id="8" name="Tijdelijke aanduiding voor tekst 5">
                <a:extLst>
                  <a:ext uri="{FF2B5EF4-FFF2-40B4-BE49-F238E27FC236}">
                    <a16:creationId xmlns:a16="http://schemas.microsoft.com/office/drawing/2014/main" id="{7B478B24-3793-E5B3-D65C-2F7BE20F6BBD}"/>
                  </a:ext>
                </a:extLst>
              </p:cNvPr>
              <p:cNvSpPr txBox="1">
                <a:spLocks noRot="1" noChangeAspect="1" noMove="1" noResize="1" noEditPoints="1" noAdjustHandles="1" noChangeArrowheads="1" noChangeShapeType="1" noTextEdit="1"/>
              </p:cNvSpPr>
              <p:nvPr/>
            </p:nvSpPr>
            <p:spPr>
              <a:xfrm>
                <a:off x="1057275" y="4929936"/>
                <a:ext cx="8277794" cy="4200618"/>
              </a:xfrm>
              <a:prstGeom prst="rect">
                <a:avLst/>
              </a:prstGeom>
              <a:blipFill>
                <a:blip r:embed="rId3"/>
                <a:stretch>
                  <a:fillRect l="-589" t="-1451"/>
                </a:stretch>
              </a:blipFill>
            </p:spPr>
            <p:txBody>
              <a:bodyPr/>
              <a:lstStyle/>
              <a:p>
                <a:r>
                  <a:rPr lang="nl-BE">
                    <a:noFill/>
                  </a:rPr>
                  <a:t> </a:t>
                </a:r>
              </a:p>
            </p:txBody>
          </p:sp>
        </mc:Fallback>
      </mc:AlternateContent>
    </p:spTree>
    <p:extLst>
      <p:ext uri="{BB962C8B-B14F-4D97-AF65-F5344CB8AC3E}">
        <p14:creationId xmlns:p14="http://schemas.microsoft.com/office/powerpoint/2010/main" val="31772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Eerste hoofdwet van de thermodynamica</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25</a:t>
            </a:fld>
            <a:endParaRPr lang="nl-BE" dirty="0"/>
          </a:p>
        </p:txBody>
      </p:sp>
      <p:sp>
        <p:nvSpPr>
          <p:cNvPr id="12" name="Tijdelijke aanduiding voor tekst 11">
            <a:extLst>
              <a:ext uri="{FF2B5EF4-FFF2-40B4-BE49-F238E27FC236}">
                <a16:creationId xmlns:a16="http://schemas.microsoft.com/office/drawing/2014/main" id="{3C9D8CA3-82F6-6521-E1AF-74CC4D4C8558}"/>
              </a:ext>
            </a:extLst>
          </p:cNvPr>
          <p:cNvSpPr>
            <a:spLocks noGrp="1"/>
          </p:cNvSpPr>
          <p:nvPr>
            <p:ph type="body" sz="quarter" idx="17"/>
          </p:nvPr>
        </p:nvSpPr>
        <p:spPr>
          <a:xfrm>
            <a:off x="856185" y="2091600"/>
            <a:ext cx="16575629" cy="6991440"/>
          </a:xfrm>
        </p:spPr>
        <p:txBody>
          <a:bodyPr/>
          <a:lstStyle/>
          <a:p>
            <a:r>
              <a:rPr lang="nl-NL" sz="2500" dirty="0">
                <a:effectLst/>
                <a:latin typeface="+mj-lt"/>
                <a:ea typeface="Times New Roman" panose="02020603050405020304" pitchFamily="18" charset="0"/>
              </a:rPr>
              <a:t>Voert men aan een lichaam (kan </a:t>
            </a:r>
            <a:r>
              <a:rPr lang="nl-NL" sz="2500" dirty="0" err="1">
                <a:effectLst/>
                <a:latin typeface="+mj-lt"/>
                <a:ea typeface="Times New Roman" panose="02020603050405020304" pitchFamily="18" charset="0"/>
              </a:rPr>
              <a:t>bvb</a:t>
            </a:r>
            <a:r>
              <a:rPr lang="nl-NL" sz="2500" dirty="0">
                <a:effectLst/>
                <a:latin typeface="+mj-lt"/>
                <a:ea typeface="Times New Roman" panose="02020603050405020304" pitchFamily="18" charset="0"/>
              </a:rPr>
              <a:t> een gasmassa zijn) een hoeveelheid warmte Q toe, dan zal de toestand waarin dit lichaam verkeert veranderen. </a:t>
            </a:r>
          </a:p>
          <a:p>
            <a:endParaRPr lang="nl-NL" sz="2500" dirty="0">
              <a:effectLst/>
              <a:latin typeface="+mj-lt"/>
              <a:ea typeface="Times New Roman" panose="02020603050405020304" pitchFamily="18" charset="0"/>
            </a:endParaRPr>
          </a:p>
          <a:p>
            <a:r>
              <a:rPr lang="nl-NL" sz="2500" dirty="0">
                <a:effectLst/>
                <a:latin typeface="+mj-lt"/>
                <a:ea typeface="Times New Roman" panose="02020603050405020304" pitchFamily="18" charset="0"/>
              </a:rPr>
              <a:t>Wordt het volume groter, dan zal daarvoor in het algemeen energie nodig zijn, omdat </a:t>
            </a:r>
            <a:r>
              <a:rPr lang="nl-NL" sz="2500" dirty="0" err="1">
                <a:effectLst/>
                <a:latin typeface="+mj-lt"/>
                <a:ea typeface="Times New Roman" panose="02020603050405020304" pitchFamily="18" charset="0"/>
              </a:rPr>
              <a:t>bvb</a:t>
            </a:r>
            <a:r>
              <a:rPr lang="nl-NL" sz="2500" dirty="0">
                <a:effectLst/>
                <a:latin typeface="+mj-lt"/>
                <a:ea typeface="Times New Roman" panose="02020603050405020304" pitchFamily="18" charset="0"/>
              </a:rPr>
              <a:t> de omgeving (</a:t>
            </a:r>
            <a:r>
              <a:rPr lang="nl-NL" sz="2500" dirty="0" err="1">
                <a:effectLst/>
                <a:latin typeface="+mj-lt"/>
                <a:ea typeface="Times New Roman" panose="02020603050405020304" pitchFamily="18" charset="0"/>
              </a:rPr>
              <a:t>bvb</a:t>
            </a:r>
            <a:r>
              <a:rPr lang="nl-NL" sz="2500" dirty="0">
                <a:effectLst/>
                <a:latin typeface="+mj-lt"/>
                <a:ea typeface="Times New Roman" panose="02020603050405020304" pitchFamily="18" charset="0"/>
              </a:rPr>
              <a:t> atmosfeer) zich tegen die volumevergroting  wil verzetten. Die volumevergroting oefent dus ook arbeid uit en men spreekt van geleverde arbeid W (</a:t>
            </a:r>
            <a:r>
              <a:rPr lang="nl-NL" sz="2500" dirty="0" err="1">
                <a:effectLst/>
                <a:latin typeface="+mj-lt"/>
                <a:ea typeface="Times New Roman" panose="02020603050405020304" pitchFamily="18" charset="0"/>
              </a:rPr>
              <a:t>Work</a:t>
            </a:r>
            <a:r>
              <a:rPr lang="nl-NL" sz="2500" dirty="0">
                <a:effectLst/>
                <a:latin typeface="+mj-lt"/>
                <a:ea typeface="Times New Roman" panose="02020603050405020304" pitchFamily="18" charset="0"/>
              </a:rPr>
              <a:t>). (Wordt ook soms uitwendige arbeid, volumearbeid genoemd)</a:t>
            </a:r>
          </a:p>
          <a:p>
            <a:endParaRPr lang="nl-NL" sz="2500" dirty="0">
              <a:effectLst/>
              <a:latin typeface="+mj-lt"/>
              <a:ea typeface="Times New Roman" panose="02020603050405020304" pitchFamily="18" charset="0"/>
            </a:endParaRPr>
          </a:p>
          <a:p>
            <a:r>
              <a:rPr lang="nl-NL" sz="2500" dirty="0">
                <a:effectLst/>
                <a:latin typeface="+mj-lt"/>
                <a:ea typeface="Times New Roman" panose="02020603050405020304" pitchFamily="18" charset="0"/>
              </a:rPr>
              <a:t>Bij een systeem (</a:t>
            </a:r>
            <a:r>
              <a:rPr lang="nl-NL" sz="2500" dirty="0" err="1">
                <a:effectLst/>
                <a:latin typeface="+mj-lt"/>
                <a:ea typeface="Times New Roman" panose="02020603050405020304" pitchFamily="18" charset="0"/>
              </a:rPr>
              <a:t>bvb</a:t>
            </a:r>
            <a:r>
              <a:rPr lang="nl-NL" sz="2500" dirty="0">
                <a:effectLst/>
                <a:latin typeface="+mj-lt"/>
                <a:ea typeface="Times New Roman" panose="02020603050405020304" pitchFamily="18" charset="0"/>
              </a:rPr>
              <a:t> gasmassa in een ideale cilinder en zuiger, met daarin een </a:t>
            </a:r>
            <a:r>
              <a:rPr lang="nl-NL" sz="2500" dirty="0" err="1">
                <a:effectLst/>
                <a:latin typeface="+mj-lt"/>
                <a:ea typeface="Times New Roman" panose="02020603050405020304" pitchFamily="18" charset="0"/>
              </a:rPr>
              <a:t>bvb</a:t>
            </a:r>
            <a:r>
              <a:rPr lang="nl-NL" sz="2500" dirty="0">
                <a:effectLst/>
                <a:latin typeface="+mj-lt"/>
                <a:ea typeface="Times New Roman" panose="02020603050405020304" pitchFamily="18" charset="0"/>
              </a:rPr>
              <a:t> een elektrische verwarmingsweerstand); dus zonder mechanische verliezen en warmtewisseling naar buiten stelt men vast dat er toch een verschil in de toegevoerde arbeid (energie, warmte ) Q en de geleverde arbeid W.</a:t>
            </a:r>
          </a:p>
          <a:p>
            <a:r>
              <a:rPr lang="nl-NL" sz="2500" dirty="0">
                <a:effectLst/>
                <a:latin typeface="+mj-lt"/>
                <a:ea typeface="Times New Roman" panose="02020603050405020304" pitchFamily="18" charset="0"/>
              </a:rPr>
              <a:t>Volgens de wet van behoud van energie kan dit verschil niet zomaar in het niets verdwijnen.</a:t>
            </a:r>
          </a:p>
          <a:p>
            <a:r>
              <a:rPr lang="nl-NL" sz="2500" dirty="0">
                <a:effectLst/>
                <a:latin typeface="+mj-lt"/>
                <a:ea typeface="Times New Roman" panose="02020603050405020304" pitchFamily="18" charset="0"/>
              </a:rPr>
              <a:t>Dit </a:t>
            </a:r>
            <a:r>
              <a:rPr lang="nl-NL" sz="3000" dirty="0">
                <a:solidFill>
                  <a:srgbClr val="FF0000"/>
                </a:solidFill>
                <a:effectLst/>
                <a:latin typeface="+mj-lt"/>
                <a:ea typeface="Times New Roman" panose="02020603050405020304" pitchFamily="18" charset="0"/>
              </a:rPr>
              <a:t>verschil</a:t>
            </a:r>
            <a:r>
              <a:rPr lang="nl-NL" sz="2500" dirty="0">
                <a:effectLst/>
                <a:latin typeface="+mj-lt"/>
                <a:ea typeface="Times New Roman" panose="02020603050405020304" pitchFamily="18" charset="0"/>
              </a:rPr>
              <a:t> is de energie die met name de snelheid van de moleculen m.a.w. de </a:t>
            </a:r>
            <a:r>
              <a:rPr lang="nl-NL" sz="2500" dirty="0">
                <a:solidFill>
                  <a:srgbClr val="FF0000"/>
                </a:solidFill>
                <a:effectLst/>
                <a:latin typeface="+mj-lt"/>
                <a:ea typeface="Times New Roman" panose="02020603050405020304" pitchFamily="18" charset="0"/>
              </a:rPr>
              <a:t>kinetische energie van de moleculen vergroot</a:t>
            </a:r>
            <a:r>
              <a:rPr lang="nl-NL" sz="2500" dirty="0">
                <a:effectLst/>
                <a:latin typeface="+mj-lt"/>
                <a:ea typeface="Times New Roman" panose="02020603050405020304" pitchFamily="18" charset="0"/>
              </a:rPr>
              <a:t>.</a:t>
            </a:r>
          </a:p>
          <a:p>
            <a:r>
              <a:rPr lang="nl-NL" sz="2500" dirty="0">
                <a:effectLst/>
                <a:latin typeface="+mj-lt"/>
                <a:ea typeface="Times New Roman" panose="02020603050405020304" pitchFamily="18" charset="0"/>
              </a:rPr>
              <a:t>Deze </a:t>
            </a:r>
            <a:r>
              <a:rPr lang="nl-NL" sz="3000" dirty="0">
                <a:solidFill>
                  <a:srgbClr val="FF0000"/>
                </a:solidFill>
                <a:effectLst/>
                <a:latin typeface="+mj-lt"/>
                <a:ea typeface="Times New Roman" panose="02020603050405020304" pitchFamily="18" charset="0"/>
              </a:rPr>
              <a:t>kinetische energie </a:t>
            </a:r>
            <a:r>
              <a:rPr lang="nl-NL" sz="2500" dirty="0">
                <a:effectLst/>
                <a:latin typeface="+mj-lt"/>
                <a:ea typeface="Times New Roman" panose="02020603050405020304" pitchFamily="18" charset="0"/>
              </a:rPr>
              <a:t>is nu juist de </a:t>
            </a:r>
            <a:r>
              <a:rPr lang="nl-NL" sz="3000" dirty="0">
                <a:solidFill>
                  <a:srgbClr val="FF0000"/>
                </a:solidFill>
                <a:effectLst/>
                <a:latin typeface="+mj-lt"/>
                <a:ea typeface="Times New Roman" panose="02020603050405020304" pitchFamily="18" charset="0"/>
              </a:rPr>
              <a:t>inwendige energie U</a:t>
            </a:r>
            <a:r>
              <a:rPr lang="nl-NL" sz="2500" dirty="0">
                <a:effectLst/>
                <a:latin typeface="+mj-lt"/>
                <a:ea typeface="Times New Roman" panose="02020603050405020304" pitchFamily="18" charset="0"/>
              </a:rPr>
              <a:t>.</a:t>
            </a:r>
          </a:p>
          <a:p>
            <a:endParaRPr lang="nl-BE" dirty="0"/>
          </a:p>
        </p:txBody>
      </p:sp>
    </p:spTree>
    <p:extLst>
      <p:ext uri="{BB962C8B-B14F-4D97-AF65-F5344CB8AC3E}">
        <p14:creationId xmlns:p14="http://schemas.microsoft.com/office/powerpoint/2010/main" val="1033194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Eerste hoofdwet– “Wet van behoud van energie”</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26</a:t>
            </a:fld>
            <a:endParaRPr lang="nl-BE" dirty="0"/>
          </a:p>
        </p:txBody>
      </p:sp>
      <p:sp>
        <p:nvSpPr>
          <p:cNvPr id="6" name="Tijdelijke aanduiding voor tekst 5">
            <a:extLst>
              <a:ext uri="{FF2B5EF4-FFF2-40B4-BE49-F238E27FC236}">
                <a16:creationId xmlns:a16="http://schemas.microsoft.com/office/drawing/2014/main" id="{A503FDF3-8777-DB7C-0DB4-7236318C9AF8}"/>
              </a:ext>
            </a:extLst>
          </p:cNvPr>
          <p:cNvSpPr>
            <a:spLocks noGrp="1"/>
          </p:cNvSpPr>
          <p:nvPr>
            <p:ph type="body" sz="quarter" idx="17"/>
          </p:nvPr>
        </p:nvSpPr>
        <p:spPr>
          <a:xfrm>
            <a:off x="1050131" y="2354401"/>
            <a:ext cx="15835789" cy="891719"/>
          </a:xfrm>
        </p:spPr>
        <p:txBody>
          <a:bodyPr/>
          <a:lstStyle/>
          <a:p>
            <a:r>
              <a:rPr lang="nl-NL" sz="2500" dirty="0">
                <a:latin typeface="+mj-lt"/>
              </a:rPr>
              <a:t>Heeft een massa van 1 kg een inwendige energie van u1 en voert men Q Joule aan warmte toe, dan wordt de inwendige energie u2 en wordt er arbeid naar buiten toe geleverd (de volumevergroting moet duwen tegen de omgeving)</a:t>
            </a:r>
            <a:endParaRPr lang="nl-BE" sz="2500" dirty="0">
              <a:latin typeface="+mj-lt"/>
            </a:endParaRPr>
          </a:p>
        </p:txBody>
      </p:sp>
      <mc:AlternateContent xmlns:mc="http://schemas.openxmlformats.org/markup-compatibility/2006" xmlns:a14="http://schemas.microsoft.com/office/drawing/2010/main">
        <mc:Choice Requires="a14">
          <p:sp>
            <p:nvSpPr>
              <p:cNvPr id="11" name="Tekstvak 10">
                <a:extLst>
                  <a:ext uri="{FF2B5EF4-FFF2-40B4-BE49-F238E27FC236}">
                    <a16:creationId xmlns:a16="http://schemas.microsoft.com/office/drawing/2014/main" id="{37B0D857-6859-8DD9-C6DA-F15F8CF4CD9A}"/>
                  </a:ext>
                </a:extLst>
              </p:cNvPr>
              <p:cNvSpPr txBox="1"/>
              <p:nvPr/>
            </p:nvSpPr>
            <p:spPr>
              <a:xfrm>
                <a:off x="4556760" y="3518654"/>
                <a:ext cx="9174480" cy="707886"/>
              </a:xfrm>
              <a:prstGeom prst="rect">
                <a:avLst/>
              </a:prstGeom>
              <a:noFill/>
              <a:ln w="25400">
                <a:solidFill>
                  <a:srgbClr val="B4E1D6"/>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nl-BE" sz="4000" i="1">
                          <a:latin typeface="Cambria Math" panose="02040503050406030204" pitchFamily="18" charset="0"/>
                        </a:rPr>
                        <m:t>∆</m:t>
                      </m:r>
                      <m:r>
                        <a:rPr lang="nl-BE" sz="4000" i="1">
                          <a:latin typeface="Cambria Math" panose="02040503050406030204" pitchFamily="18" charset="0"/>
                        </a:rPr>
                        <m:t>𝑈</m:t>
                      </m:r>
                      <m:r>
                        <a:rPr lang="nl-BE" sz="4000" i="1">
                          <a:latin typeface="Cambria Math" panose="02040503050406030204" pitchFamily="18" charset="0"/>
                        </a:rPr>
                        <m:t>=</m:t>
                      </m:r>
                      <m:r>
                        <a:rPr lang="nl-BE" sz="4000" i="1">
                          <a:latin typeface="Cambria Math" panose="02040503050406030204" pitchFamily="18" charset="0"/>
                        </a:rPr>
                        <m:t>𝑄</m:t>
                      </m:r>
                      <m:r>
                        <a:rPr lang="nl-BE" sz="4000" i="1">
                          <a:latin typeface="Cambria Math" panose="02040503050406030204" pitchFamily="18" charset="0"/>
                        </a:rPr>
                        <m:t>+</m:t>
                      </m:r>
                      <m:r>
                        <a:rPr lang="nl-BE" sz="4000" i="1">
                          <a:latin typeface="Cambria Math" panose="02040503050406030204" pitchFamily="18" charset="0"/>
                        </a:rPr>
                        <m:t>𝑊</m:t>
                      </m:r>
                    </m:oMath>
                  </m:oMathPara>
                </a14:m>
                <a:endParaRPr lang="nl-BE" sz="4000" dirty="0"/>
              </a:p>
            </p:txBody>
          </p:sp>
        </mc:Choice>
        <mc:Fallback xmlns="">
          <p:sp>
            <p:nvSpPr>
              <p:cNvPr id="11" name="Tekstvak 10">
                <a:extLst>
                  <a:ext uri="{FF2B5EF4-FFF2-40B4-BE49-F238E27FC236}">
                    <a16:creationId xmlns:a16="http://schemas.microsoft.com/office/drawing/2014/main" id="{37B0D857-6859-8DD9-C6DA-F15F8CF4CD9A}"/>
                  </a:ext>
                </a:extLst>
              </p:cNvPr>
              <p:cNvSpPr txBox="1">
                <a:spLocks noRot="1" noChangeAspect="1" noMove="1" noResize="1" noEditPoints="1" noAdjustHandles="1" noChangeArrowheads="1" noChangeShapeType="1" noTextEdit="1"/>
              </p:cNvSpPr>
              <p:nvPr/>
            </p:nvSpPr>
            <p:spPr>
              <a:xfrm>
                <a:off x="4556760" y="3518654"/>
                <a:ext cx="9174480" cy="707886"/>
              </a:xfrm>
              <a:prstGeom prst="rect">
                <a:avLst/>
              </a:prstGeom>
              <a:blipFill>
                <a:blip r:embed="rId2"/>
                <a:stretch>
                  <a:fillRect/>
                </a:stretch>
              </a:blipFill>
              <a:ln w="25400">
                <a:solidFill>
                  <a:srgbClr val="B4E1D6"/>
                </a:solidFill>
              </a:ln>
            </p:spPr>
            <p:txBody>
              <a:bodyPr/>
              <a:lstStyle/>
              <a:p>
                <a:r>
                  <a:rPr lang="nl-BE">
                    <a:noFill/>
                  </a:rPr>
                  <a:t> </a:t>
                </a:r>
              </a:p>
            </p:txBody>
          </p:sp>
        </mc:Fallback>
      </mc:AlternateContent>
      <p:grpSp>
        <p:nvGrpSpPr>
          <p:cNvPr id="29" name="Groep 28">
            <a:extLst>
              <a:ext uri="{FF2B5EF4-FFF2-40B4-BE49-F238E27FC236}">
                <a16:creationId xmlns:a16="http://schemas.microsoft.com/office/drawing/2014/main" id="{AEEF7BAE-EE5D-DE91-7098-DFD766D7A35D}"/>
              </a:ext>
            </a:extLst>
          </p:cNvPr>
          <p:cNvGrpSpPr/>
          <p:nvPr/>
        </p:nvGrpSpPr>
        <p:grpSpPr>
          <a:xfrm>
            <a:off x="1950720" y="4968240"/>
            <a:ext cx="5425440" cy="3596640"/>
            <a:chOff x="1950720" y="4968240"/>
            <a:chExt cx="5425440" cy="3596640"/>
          </a:xfrm>
        </p:grpSpPr>
        <p:sp>
          <p:nvSpPr>
            <p:cNvPr id="13" name="Rechthoek 12">
              <a:extLst>
                <a:ext uri="{FF2B5EF4-FFF2-40B4-BE49-F238E27FC236}">
                  <a16:creationId xmlns:a16="http://schemas.microsoft.com/office/drawing/2014/main" id="{D811DBB4-D249-F6FE-0C5A-281D310F16F9}"/>
                </a:ext>
              </a:extLst>
            </p:cNvPr>
            <p:cNvSpPr/>
            <p:nvPr/>
          </p:nvSpPr>
          <p:spPr>
            <a:xfrm>
              <a:off x="1950720" y="4968240"/>
              <a:ext cx="5425440" cy="35966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4" name="Rechthoek 13">
              <a:extLst>
                <a:ext uri="{FF2B5EF4-FFF2-40B4-BE49-F238E27FC236}">
                  <a16:creationId xmlns:a16="http://schemas.microsoft.com/office/drawing/2014/main" id="{E84F0D92-9A82-1021-B189-B52801DF8398}"/>
                </a:ext>
              </a:extLst>
            </p:cNvPr>
            <p:cNvSpPr>
              <a:spLocks noChangeAspect="1"/>
            </p:cNvSpPr>
            <p:nvPr/>
          </p:nvSpPr>
          <p:spPr>
            <a:xfrm>
              <a:off x="2560321" y="5964396"/>
              <a:ext cx="2412690" cy="159942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Pijl: rechts 14">
              <a:extLst>
                <a:ext uri="{FF2B5EF4-FFF2-40B4-BE49-F238E27FC236}">
                  <a16:creationId xmlns:a16="http://schemas.microsoft.com/office/drawing/2014/main" id="{6B61D308-073F-A259-132B-06D0291D6848}"/>
                </a:ext>
              </a:extLst>
            </p:cNvPr>
            <p:cNvSpPr/>
            <p:nvPr/>
          </p:nvSpPr>
          <p:spPr>
            <a:xfrm>
              <a:off x="4388838" y="6354582"/>
              <a:ext cx="1566473" cy="819052"/>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Tekstvak 15">
              <a:extLst>
                <a:ext uri="{FF2B5EF4-FFF2-40B4-BE49-F238E27FC236}">
                  <a16:creationId xmlns:a16="http://schemas.microsoft.com/office/drawing/2014/main" id="{9AA3D9BC-1FC2-4C09-A42E-F2F8778B0C76}"/>
                </a:ext>
              </a:extLst>
            </p:cNvPr>
            <p:cNvSpPr txBox="1"/>
            <p:nvPr/>
          </p:nvSpPr>
          <p:spPr>
            <a:xfrm>
              <a:off x="2774078" y="6169916"/>
              <a:ext cx="1264920" cy="400110"/>
            </a:xfrm>
            <a:prstGeom prst="rect">
              <a:avLst/>
            </a:prstGeom>
            <a:noFill/>
          </p:spPr>
          <p:txBody>
            <a:bodyPr wrap="square" rtlCol="0">
              <a:spAutoFit/>
            </a:bodyPr>
            <a:lstStyle/>
            <a:p>
              <a:r>
                <a:rPr lang="nl-NL" sz="2000" dirty="0"/>
                <a:t>Systeem</a:t>
              </a:r>
              <a:endParaRPr lang="nl-BE" sz="2000" dirty="0"/>
            </a:p>
          </p:txBody>
        </p:sp>
        <p:sp>
          <p:nvSpPr>
            <p:cNvPr id="17" name="Tekstvak 16">
              <a:extLst>
                <a:ext uri="{FF2B5EF4-FFF2-40B4-BE49-F238E27FC236}">
                  <a16:creationId xmlns:a16="http://schemas.microsoft.com/office/drawing/2014/main" id="{26C62B84-6D2D-68D0-CBB2-89B73FBFAD69}"/>
                </a:ext>
              </a:extLst>
            </p:cNvPr>
            <p:cNvSpPr txBox="1"/>
            <p:nvPr/>
          </p:nvSpPr>
          <p:spPr>
            <a:xfrm>
              <a:off x="4556760" y="6556142"/>
              <a:ext cx="1264920" cy="400110"/>
            </a:xfrm>
            <a:prstGeom prst="rect">
              <a:avLst/>
            </a:prstGeom>
            <a:noFill/>
          </p:spPr>
          <p:txBody>
            <a:bodyPr wrap="square" rtlCol="0">
              <a:spAutoFit/>
            </a:bodyPr>
            <a:lstStyle/>
            <a:p>
              <a:r>
                <a:rPr lang="nl-NL" sz="2000" dirty="0"/>
                <a:t>Energie</a:t>
              </a:r>
              <a:endParaRPr lang="nl-BE" sz="2000" dirty="0"/>
            </a:p>
          </p:txBody>
        </p:sp>
        <p:sp>
          <p:nvSpPr>
            <p:cNvPr id="18" name="Tekstvak 17">
              <a:extLst>
                <a:ext uri="{FF2B5EF4-FFF2-40B4-BE49-F238E27FC236}">
                  <a16:creationId xmlns:a16="http://schemas.microsoft.com/office/drawing/2014/main" id="{1941A03E-8E22-43DA-F68B-99923B409C89}"/>
                </a:ext>
              </a:extLst>
            </p:cNvPr>
            <p:cNvSpPr txBox="1"/>
            <p:nvPr/>
          </p:nvSpPr>
          <p:spPr>
            <a:xfrm>
              <a:off x="3926686" y="7860662"/>
              <a:ext cx="1264920" cy="400110"/>
            </a:xfrm>
            <a:prstGeom prst="rect">
              <a:avLst/>
            </a:prstGeom>
            <a:noFill/>
          </p:spPr>
          <p:txBody>
            <a:bodyPr wrap="square" rtlCol="0">
              <a:spAutoFit/>
            </a:bodyPr>
            <a:lstStyle/>
            <a:p>
              <a:r>
                <a:rPr lang="nl-NL" sz="2000" dirty="0"/>
                <a:t>Omgeving</a:t>
              </a:r>
              <a:endParaRPr lang="nl-BE" sz="2000" dirty="0"/>
            </a:p>
          </p:txBody>
        </p:sp>
        <mc:AlternateContent xmlns:mc="http://schemas.openxmlformats.org/markup-compatibility/2006" xmlns:a14="http://schemas.microsoft.com/office/drawing/2010/main">
          <mc:Choice Requires="a14">
            <p:sp>
              <p:nvSpPr>
                <p:cNvPr id="25" name="Tekstvak 24">
                  <a:extLst>
                    <a:ext uri="{FF2B5EF4-FFF2-40B4-BE49-F238E27FC236}">
                      <a16:creationId xmlns:a16="http://schemas.microsoft.com/office/drawing/2014/main" id="{88090C85-0FDC-BF9D-FE39-6B2B0C4195A7}"/>
                    </a:ext>
                  </a:extLst>
                </p:cNvPr>
                <p:cNvSpPr txBox="1"/>
                <p:nvPr/>
              </p:nvSpPr>
              <p:spPr>
                <a:xfrm>
                  <a:off x="2245514" y="5176122"/>
                  <a:ext cx="5130646" cy="477054"/>
                </a:xfrm>
                <a:prstGeom prst="rect">
                  <a:avLst/>
                </a:prstGeom>
                <a:noFill/>
              </p:spPr>
              <p:txBody>
                <a:bodyPr wrap="square" rtlCol="0">
                  <a:spAutoFit/>
                </a:bodyPr>
                <a:lstStyle/>
                <a:p>
                  <a:r>
                    <a:rPr lang="nl-NL" sz="2500" b="1" dirty="0"/>
                    <a:t>Exotherm proces </a:t>
                  </a:r>
                  <a14:m>
                    <m:oMath xmlns:m="http://schemas.openxmlformats.org/officeDocument/2006/math">
                      <m:r>
                        <a:rPr lang="nl-NL" sz="2500" b="1"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𝑈</m:t>
                      </m:r>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 &lt;0</m:t>
                      </m:r>
                    </m:oMath>
                  </a14:m>
                  <a:endParaRPr lang="nl-BE" sz="2500" b="1" dirty="0"/>
                </a:p>
              </p:txBody>
            </p:sp>
          </mc:Choice>
          <mc:Fallback xmlns="">
            <p:sp>
              <p:nvSpPr>
                <p:cNvPr id="25" name="Tekstvak 24">
                  <a:extLst>
                    <a:ext uri="{FF2B5EF4-FFF2-40B4-BE49-F238E27FC236}">
                      <a16:creationId xmlns:a16="http://schemas.microsoft.com/office/drawing/2014/main" id="{88090C85-0FDC-BF9D-FE39-6B2B0C4195A7}"/>
                    </a:ext>
                  </a:extLst>
                </p:cNvPr>
                <p:cNvSpPr txBox="1">
                  <a:spLocks noRot="1" noChangeAspect="1" noMove="1" noResize="1" noEditPoints="1" noAdjustHandles="1" noChangeArrowheads="1" noChangeShapeType="1" noTextEdit="1"/>
                </p:cNvSpPr>
                <p:nvPr/>
              </p:nvSpPr>
              <p:spPr>
                <a:xfrm>
                  <a:off x="2245514" y="5176122"/>
                  <a:ext cx="5130646" cy="477054"/>
                </a:xfrm>
                <a:prstGeom prst="rect">
                  <a:avLst/>
                </a:prstGeom>
                <a:blipFill>
                  <a:blip r:embed="rId3"/>
                  <a:stretch>
                    <a:fillRect l="-1900" t="-8974" b="-30769"/>
                  </a:stretch>
                </a:blipFill>
              </p:spPr>
              <p:txBody>
                <a:bodyPr/>
                <a:lstStyle/>
                <a:p>
                  <a:r>
                    <a:rPr lang="nl-BE">
                      <a:noFill/>
                    </a:rPr>
                    <a:t> </a:t>
                  </a:r>
                </a:p>
              </p:txBody>
            </p:sp>
          </mc:Fallback>
        </mc:AlternateContent>
      </p:grpSp>
      <p:grpSp>
        <p:nvGrpSpPr>
          <p:cNvPr id="28" name="Groep 27">
            <a:extLst>
              <a:ext uri="{FF2B5EF4-FFF2-40B4-BE49-F238E27FC236}">
                <a16:creationId xmlns:a16="http://schemas.microsoft.com/office/drawing/2014/main" id="{8E3F79D3-55BC-1ED6-B528-34C3F244FD12}"/>
              </a:ext>
            </a:extLst>
          </p:cNvPr>
          <p:cNvGrpSpPr/>
          <p:nvPr/>
        </p:nvGrpSpPr>
        <p:grpSpPr>
          <a:xfrm>
            <a:off x="10911840" y="5053919"/>
            <a:ext cx="5425440" cy="3596640"/>
            <a:chOff x="9352126" y="4968240"/>
            <a:chExt cx="5425440" cy="3596640"/>
          </a:xfrm>
        </p:grpSpPr>
        <p:sp>
          <p:nvSpPr>
            <p:cNvPr id="19" name="Rechthoek 18">
              <a:extLst>
                <a:ext uri="{FF2B5EF4-FFF2-40B4-BE49-F238E27FC236}">
                  <a16:creationId xmlns:a16="http://schemas.microsoft.com/office/drawing/2014/main" id="{DEECBE94-27B2-F0B1-A228-E6F16AC54FFA}"/>
                </a:ext>
              </a:extLst>
            </p:cNvPr>
            <p:cNvSpPr/>
            <p:nvPr/>
          </p:nvSpPr>
          <p:spPr>
            <a:xfrm>
              <a:off x="9352126" y="4968240"/>
              <a:ext cx="5425440" cy="35966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a:extLst>
                <a:ext uri="{FF2B5EF4-FFF2-40B4-BE49-F238E27FC236}">
                  <a16:creationId xmlns:a16="http://schemas.microsoft.com/office/drawing/2014/main" id="{1EBAD02C-34AB-91F7-9188-F2484D19CFBE}"/>
                </a:ext>
              </a:extLst>
            </p:cNvPr>
            <p:cNvSpPr>
              <a:spLocks noChangeAspect="1"/>
            </p:cNvSpPr>
            <p:nvPr/>
          </p:nvSpPr>
          <p:spPr>
            <a:xfrm>
              <a:off x="9961727" y="5964396"/>
              <a:ext cx="2412690" cy="159942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Pijl: rechts 20">
              <a:extLst>
                <a:ext uri="{FF2B5EF4-FFF2-40B4-BE49-F238E27FC236}">
                  <a16:creationId xmlns:a16="http://schemas.microsoft.com/office/drawing/2014/main" id="{1D85E40F-EF7F-FC4A-9213-23E5E89F4D78}"/>
                </a:ext>
              </a:extLst>
            </p:cNvPr>
            <p:cNvSpPr/>
            <p:nvPr/>
          </p:nvSpPr>
          <p:spPr>
            <a:xfrm rot="10800000">
              <a:off x="11790244" y="6354582"/>
              <a:ext cx="1566473" cy="819052"/>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ekstvak 21">
              <a:extLst>
                <a:ext uri="{FF2B5EF4-FFF2-40B4-BE49-F238E27FC236}">
                  <a16:creationId xmlns:a16="http://schemas.microsoft.com/office/drawing/2014/main" id="{96836F0C-98A9-67A8-9604-F10FBE83EED4}"/>
                </a:ext>
              </a:extLst>
            </p:cNvPr>
            <p:cNvSpPr txBox="1"/>
            <p:nvPr/>
          </p:nvSpPr>
          <p:spPr>
            <a:xfrm>
              <a:off x="10175484" y="6169916"/>
              <a:ext cx="1264920" cy="400110"/>
            </a:xfrm>
            <a:prstGeom prst="rect">
              <a:avLst/>
            </a:prstGeom>
            <a:noFill/>
          </p:spPr>
          <p:txBody>
            <a:bodyPr wrap="square" rtlCol="0">
              <a:spAutoFit/>
            </a:bodyPr>
            <a:lstStyle/>
            <a:p>
              <a:r>
                <a:rPr lang="nl-NL" sz="2000" dirty="0"/>
                <a:t>Systeem</a:t>
              </a:r>
              <a:endParaRPr lang="nl-BE" sz="2000" dirty="0"/>
            </a:p>
          </p:txBody>
        </p:sp>
        <p:sp>
          <p:nvSpPr>
            <p:cNvPr id="23" name="Tekstvak 22">
              <a:extLst>
                <a:ext uri="{FF2B5EF4-FFF2-40B4-BE49-F238E27FC236}">
                  <a16:creationId xmlns:a16="http://schemas.microsoft.com/office/drawing/2014/main" id="{97059940-E401-978D-1E6C-B4AEA4243B2E}"/>
                </a:ext>
              </a:extLst>
            </p:cNvPr>
            <p:cNvSpPr txBox="1"/>
            <p:nvPr/>
          </p:nvSpPr>
          <p:spPr>
            <a:xfrm>
              <a:off x="12233107" y="6570026"/>
              <a:ext cx="1264920" cy="400110"/>
            </a:xfrm>
            <a:prstGeom prst="rect">
              <a:avLst/>
            </a:prstGeom>
            <a:noFill/>
          </p:spPr>
          <p:txBody>
            <a:bodyPr wrap="square" rtlCol="0">
              <a:spAutoFit/>
            </a:bodyPr>
            <a:lstStyle/>
            <a:p>
              <a:r>
                <a:rPr lang="nl-NL" sz="2000" dirty="0"/>
                <a:t>Energie</a:t>
              </a:r>
              <a:endParaRPr lang="nl-BE" sz="2000" dirty="0"/>
            </a:p>
          </p:txBody>
        </p:sp>
        <p:sp>
          <p:nvSpPr>
            <p:cNvPr id="24" name="Tekstvak 23">
              <a:extLst>
                <a:ext uri="{FF2B5EF4-FFF2-40B4-BE49-F238E27FC236}">
                  <a16:creationId xmlns:a16="http://schemas.microsoft.com/office/drawing/2014/main" id="{AA3F0B5A-9E9F-BBAE-F24B-F3FFD599169F}"/>
                </a:ext>
              </a:extLst>
            </p:cNvPr>
            <p:cNvSpPr txBox="1"/>
            <p:nvPr/>
          </p:nvSpPr>
          <p:spPr>
            <a:xfrm>
              <a:off x="11328092" y="7860662"/>
              <a:ext cx="1264920" cy="400110"/>
            </a:xfrm>
            <a:prstGeom prst="rect">
              <a:avLst/>
            </a:prstGeom>
            <a:noFill/>
          </p:spPr>
          <p:txBody>
            <a:bodyPr wrap="square" rtlCol="0">
              <a:spAutoFit/>
            </a:bodyPr>
            <a:lstStyle/>
            <a:p>
              <a:r>
                <a:rPr lang="nl-NL" sz="2000" dirty="0"/>
                <a:t>Omgeving</a:t>
              </a:r>
              <a:endParaRPr lang="nl-BE" sz="2000" dirty="0"/>
            </a:p>
          </p:txBody>
        </p:sp>
        <mc:AlternateContent xmlns:mc="http://schemas.openxmlformats.org/markup-compatibility/2006" xmlns:a14="http://schemas.microsoft.com/office/drawing/2010/main">
          <mc:Choice Requires="a14">
            <p:sp>
              <p:nvSpPr>
                <p:cNvPr id="26" name="Tekstvak 25">
                  <a:extLst>
                    <a:ext uri="{FF2B5EF4-FFF2-40B4-BE49-F238E27FC236}">
                      <a16:creationId xmlns:a16="http://schemas.microsoft.com/office/drawing/2014/main" id="{28919855-3A2A-4D27-5A53-68C4AC43912E}"/>
                    </a:ext>
                  </a:extLst>
                </p:cNvPr>
                <p:cNvSpPr txBox="1"/>
                <p:nvPr/>
              </p:nvSpPr>
              <p:spPr>
                <a:xfrm>
                  <a:off x="9532340" y="5176122"/>
                  <a:ext cx="5245226" cy="477054"/>
                </a:xfrm>
                <a:prstGeom prst="rect">
                  <a:avLst/>
                </a:prstGeom>
                <a:noFill/>
              </p:spPr>
              <p:txBody>
                <a:bodyPr wrap="square" rtlCol="0">
                  <a:spAutoFit/>
                </a:bodyPr>
                <a:lstStyle/>
                <a:p>
                  <a:r>
                    <a:rPr lang="nl-NL" sz="2500" b="1" dirty="0"/>
                    <a:t>Endotherm proces  </a:t>
                  </a:r>
                  <a14:m>
                    <m:oMath xmlns:m="http://schemas.openxmlformats.org/officeDocument/2006/math">
                      <m:r>
                        <a:rPr lang="nl-NL" sz="2500" b="1" i="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𝑈</m:t>
                      </m:r>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 &gt;0</m:t>
                      </m:r>
                    </m:oMath>
                  </a14:m>
                  <a:r>
                    <a:rPr lang="nl-NL" sz="2500" b="1" dirty="0"/>
                    <a:t> </a:t>
                  </a:r>
                  <a:endParaRPr lang="nl-BE" sz="2500" b="1" dirty="0"/>
                </a:p>
              </p:txBody>
            </p:sp>
          </mc:Choice>
          <mc:Fallback xmlns="">
            <p:sp>
              <p:nvSpPr>
                <p:cNvPr id="26" name="Tekstvak 25">
                  <a:extLst>
                    <a:ext uri="{FF2B5EF4-FFF2-40B4-BE49-F238E27FC236}">
                      <a16:creationId xmlns:a16="http://schemas.microsoft.com/office/drawing/2014/main" id="{28919855-3A2A-4D27-5A53-68C4AC43912E}"/>
                    </a:ext>
                  </a:extLst>
                </p:cNvPr>
                <p:cNvSpPr txBox="1">
                  <a:spLocks noRot="1" noChangeAspect="1" noMove="1" noResize="1" noEditPoints="1" noAdjustHandles="1" noChangeArrowheads="1" noChangeShapeType="1" noTextEdit="1"/>
                </p:cNvSpPr>
                <p:nvPr/>
              </p:nvSpPr>
              <p:spPr>
                <a:xfrm>
                  <a:off x="9532340" y="5176122"/>
                  <a:ext cx="5245226" cy="477054"/>
                </a:xfrm>
                <a:prstGeom prst="rect">
                  <a:avLst/>
                </a:prstGeom>
                <a:blipFill>
                  <a:blip r:embed="rId4"/>
                  <a:stretch>
                    <a:fillRect l="-1977" t="-8974" b="-30769"/>
                  </a:stretch>
                </a:blipFill>
              </p:spPr>
              <p:txBody>
                <a:bodyPr/>
                <a:lstStyle/>
                <a:p>
                  <a:r>
                    <a:rPr lang="nl-BE">
                      <a:noFill/>
                    </a:rPr>
                    <a:t> </a:t>
                  </a:r>
                </a:p>
              </p:txBody>
            </p:sp>
          </mc:Fallback>
        </mc:AlternateContent>
      </p:grpSp>
      <p:sp>
        <p:nvSpPr>
          <p:cNvPr id="27" name="Tijdelijke aanduiding voor tekst 5">
            <a:extLst>
              <a:ext uri="{FF2B5EF4-FFF2-40B4-BE49-F238E27FC236}">
                <a16:creationId xmlns:a16="http://schemas.microsoft.com/office/drawing/2014/main" id="{8CD30169-6888-820D-2FAD-90994E558371}"/>
              </a:ext>
            </a:extLst>
          </p:cNvPr>
          <p:cNvSpPr txBox="1">
            <a:spLocks/>
          </p:cNvSpPr>
          <p:nvPr/>
        </p:nvSpPr>
        <p:spPr>
          <a:xfrm>
            <a:off x="14066389" y="4144937"/>
            <a:ext cx="3962002" cy="477054"/>
          </a:xfrm>
          <a:prstGeom prst="rect">
            <a:avLst/>
          </a:prstGeom>
          <a:solidFill>
            <a:schemeClr val="accent5">
              <a:lumMod val="9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500" dirty="0">
                <a:solidFill>
                  <a:srgbClr val="FF0000"/>
                </a:solidFill>
                <a:latin typeface="+mj-lt"/>
              </a:rPr>
              <a:t>Wet van behoud van energie</a:t>
            </a:r>
            <a:endParaRPr lang="nl-BE" sz="2500" dirty="0">
              <a:solidFill>
                <a:srgbClr val="FF0000"/>
              </a:solidFill>
              <a:latin typeface="+mj-lt"/>
            </a:endParaRPr>
          </a:p>
        </p:txBody>
      </p:sp>
      <p:sp>
        <p:nvSpPr>
          <p:cNvPr id="30" name="Tijdelijke aanduiding voor tekst 5">
            <a:extLst>
              <a:ext uri="{FF2B5EF4-FFF2-40B4-BE49-F238E27FC236}">
                <a16:creationId xmlns:a16="http://schemas.microsoft.com/office/drawing/2014/main" id="{0FC4CC92-AD90-CA36-DA88-1F901074DF24}"/>
              </a:ext>
            </a:extLst>
          </p:cNvPr>
          <p:cNvSpPr txBox="1">
            <a:spLocks/>
          </p:cNvSpPr>
          <p:nvPr/>
        </p:nvSpPr>
        <p:spPr>
          <a:xfrm>
            <a:off x="6169068" y="5785442"/>
            <a:ext cx="3962002" cy="1784679"/>
          </a:xfrm>
          <a:prstGeom prst="rect">
            <a:avLst/>
          </a:prstGeom>
          <a:solidFill>
            <a:schemeClr val="accent5">
              <a:lumMod val="9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500" dirty="0">
                <a:solidFill>
                  <a:srgbClr val="FF0000"/>
                </a:solidFill>
                <a:latin typeface="+mj-lt"/>
              </a:rPr>
              <a:t>Energie naar omgeving onder de vorm van </a:t>
            </a:r>
            <a:r>
              <a:rPr lang="nl-NL" sz="2500" b="1" dirty="0">
                <a:solidFill>
                  <a:srgbClr val="FF0000"/>
                </a:solidFill>
                <a:latin typeface="+mj-lt"/>
              </a:rPr>
              <a:t>WARMTE </a:t>
            </a:r>
            <a:r>
              <a:rPr lang="nl-NL" sz="2500" dirty="0">
                <a:solidFill>
                  <a:srgbClr val="FF0000"/>
                </a:solidFill>
                <a:latin typeface="+mj-lt"/>
              </a:rPr>
              <a:t>of </a:t>
            </a:r>
            <a:r>
              <a:rPr lang="nl-NL" sz="2500" b="1" dirty="0">
                <a:solidFill>
                  <a:srgbClr val="FF0000"/>
                </a:solidFill>
                <a:latin typeface="+mj-lt"/>
              </a:rPr>
              <a:t>ARBEID </a:t>
            </a:r>
            <a:r>
              <a:rPr lang="nl-NL" sz="2500" dirty="0">
                <a:solidFill>
                  <a:srgbClr val="FF0000"/>
                </a:solidFill>
                <a:latin typeface="+mj-lt"/>
              </a:rPr>
              <a:t>(mechanisch, elektrisch, chemisch)</a:t>
            </a:r>
            <a:endParaRPr lang="nl-BE" sz="2500" dirty="0">
              <a:solidFill>
                <a:srgbClr val="FF0000"/>
              </a:solidFill>
              <a:latin typeface="+mj-lt"/>
            </a:endParaRPr>
          </a:p>
        </p:txBody>
      </p:sp>
    </p:spTree>
    <p:extLst>
      <p:ext uri="{BB962C8B-B14F-4D97-AF65-F5344CB8AC3E}">
        <p14:creationId xmlns:p14="http://schemas.microsoft.com/office/powerpoint/2010/main" val="3608062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Behoudswet- Massabalans</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27</a:t>
            </a:fld>
            <a:endParaRPr lang="nl-BE" dirty="0"/>
          </a:p>
        </p:txBody>
      </p:sp>
      <p:sp>
        <p:nvSpPr>
          <p:cNvPr id="6" name="Tijdelijke aanduiding voor tekst 5">
            <a:extLst>
              <a:ext uri="{FF2B5EF4-FFF2-40B4-BE49-F238E27FC236}">
                <a16:creationId xmlns:a16="http://schemas.microsoft.com/office/drawing/2014/main" id="{A503FDF3-8777-DB7C-0DB4-7236318C9AF8}"/>
              </a:ext>
            </a:extLst>
          </p:cNvPr>
          <p:cNvSpPr>
            <a:spLocks noGrp="1"/>
          </p:cNvSpPr>
          <p:nvPr>
            <p:ph type="body" sz="quarter" idx="17"/>
          </p:nvPr>
        </p:nvSpPr>
        <p:spPr>
          <a:xfrm>
            <a:off x="1050131" y="2214919"/>
            <a:ext cx="12028390" cy="6819900"/>
          </a:xfrm>
          <a:solidFill>
            <a:schemeClr val="tx2">
              <a:lumMod val="20000"/>
              <a:lumOff val="80000"/>
            </a:schemeClr>
          </a:solidFill>
        </p:spPr>
        <p:txBody>
          <a:bodyPr/>
          <a:lstStyle/>
          <a:p>
            <a:r>
              <a:rPr lang="nl-NL" sz="2500" dirty="0">
                <a:latin typeface="+mj-lt"/>
              </a:rPr>
              <a:t>Een massabalans, ook wel materiaalbalans genoemd, is een essentieel concept in de scheikunde en natuurkunde. Het beschrijft de hoeveelheid massa van een stof die een systeem binnenkomt, eruit gaat en erin geproduceerd wordt in een bepaalde tijd. </a:t>
            </a:r>
          </a:p>
          <a:p>
            <a:r>
              <a:rPr lang="nl-NL" sz="2500" dirty="0">
                <a:latin typeface="+mj-lt"/>
              </a:rPr>
              <a:t>Dit is gebaseerd op de wet van behoud van massa1.Hier is een eenvoudige formule voor een massabalans:</a:t>
            </a:r>
          </a:p>
          <a:p>
            <a:endParaRPr lang="nl-NL" sz="2500" dirty="0">
              <a:latin typeface="+mj-lt"/>
            </a:endParaRPr>
          </a:p>
          <a:p>
            <a:pPr algn="ctr"/>
            <a:r>
              <a:rPr lang="nl-NL" sz="2500" b="1" dirty="0">
                <a:solidFill>
                  <a:srgbClr val="FF0000"/>
                </a:solidFill>
                <a:latin typeface="+mj-lt"/>
              </a:rPr>
              <a:t>(Toegevoerd −Afgevoerd)</a:t>
            </a:r>
            <a:r>
              <a:rPr lang="nl-NL" sz="2500" b="1" baseline="-25000" dirty="0">
                <a:solidFill>
                  <a:srgbClr val="FF0000"/>
                </a:solidFill>
                <a:latin typeface="+mj-lt"/>
              </a:rPr>
              <a:t>SG</a:t>
            </a:r>
            <a:r>
              <a:rPr lang="nl-NL" sz="2500" b="1" dirty="0">
                <a:solidFill>
                  <a:srgbClr val="FF0000"/>
                </a:solidFill>
                <a:latin typeface="+mj-lt"/>
              </a:rPr>
              <a:t>+ Productie</a:t>
            </a:r>
            <a:r>
              <a:rPr lang="nl-NL" sz="2500" b="1" baseline="-25000" dirty="0">
                <a:solidFill>
                  <a:srgbClr val="FF0000"/>
                </a:solidFill>
                <a:latin typeface="+mj-lt"/>
              </a:rPr>
              <a:t> SYST</a:t>
            </a:r>
            <a:r>
              <a:rPr lang="nl-NL" sz="2500" b="1" dirty="0">
                <a:solidFill>
                  <a:srgbClr val="FF0000"/>
                </a:solidFill>
                <a:latin typeface="+mj-lt"/>
              </a:rPr>
              <a:t> = Toename</a:t>
            </a:r>
            <a:r>
              <a:rPr lang="nl-NL" sz="2500" b="1" baseline="-25000" dirty="0">
                <a:solidFill>
                  <a:srgbClr val="FF0000"/>
                </a:solidFill>
                <a:latin typeface="+mj-lt"/>
              </a:rPr>
              <a:t> SYST</a:t>
            </a:r>
            <a:r>
              <a:rPr lang="nl-NL" sz="2500" b="1" dirty="0">
                <a:solidFill>
                  <a:srgbClr val="FF0000"/>
                </a:solidFill>
                <a:latin typeface="+mj-lt"/>
              </a:rPr>
              <a:t> </a:t>
            </a:r>
          </a:p>
          <a:p>
            <a:pPr algn="ctr"/>
            <a:endParaRPr lang="nl-NL" sz="2500" b="1" dirty="0">
              <a:latin typeface="+mj-lt"/>
            </a:endParaRPr>
          </a:p>
          <a:p>
            <a:r>
              <a:rPr lang="nl-NL" sz="2500" dirty="0">
                <a:latin typeface="+mj-lt"/>
              </a:rPr>
              <a:t>Dit betekent dat de massa die een systeem binnenkomt, minus de massa die het systeem verlaat, plus de massa die binnen het systeem wordt geproduceerd, gelijk is aan de verandering in massa binnen het systeem.</a:t>
            </a:r>
          </a:p>
          <a:p>
            <a:r>
              <a:rPr lang="nl-NL" sz="2500" dirty="0">
                <a:latin typeface="+mj-lt"/>
              </a:rPr>
              <a:t>Stel een emmer voor die je met een debiet van 3 L/min vult. Maar waar door een lek het wat water 0,5 L/min uitlekt. Wat zou de tijd zijn om dan 10L te vullen?</a:t>
            </a:r>
            <a:endParaRPr lang="nl-BE" sz="2500" dirty="0">
              <a:latin typeface="+mj-lt"/>
            </a:endParaRPr>
          </a:p>
        </p:txBody>
      </p:sp>
      <p:pic>
        <p:nvPicPr>
          <p:cNvPr id="7" name="Afbeelding 6">
            <a:extLst>
              <a:ext uri="{FF2B5EF4-FFF2-40B4-BE49-F238E27FC236}">
                <a16:creationId xmlns:a16="http://schemas.microsoft.com/office/drawing/2014/main" id="{55060578-40CF-2CB9-766F-334738669C43}"/>
              </a:ext>
            </a:extLst>
          </p:cNvPr>
          <p:cNvPicPr>
            <a:picLocks noChangeAspect="1"/>
          </p:cNvPicPr>
          <p:nvPr/>
        </p:nvPicPr>
        <p:blipFill>
          <a:blip r:embed="rId2"/>
          <a:stretch>
            <a:fillRect/>
          </a:stretch>
        </p:blipFill>
        <p:spPr>
          <a:xfrm>
            <a:off x="13078521" y="2214918"/>
            <a:ext cx="4495800" cy="6819900"/>
          </a:xfrm>
          <a:prstGeom prst="rect">
            <a:avLst/>
          </a:prstGeom>
        </p:spPr>
      </p:pic>
    </p:spTree>
    <p:extLst>
      <p:ext uri="{BB962C8B-B14F-4D97-AF65-F5344CB8AC3E}">
        <p14:creationId xmlns:p14="http://schemas.microsoft.com/office/powerpoint/2010/main" val="3828021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Efficiency van een systeem</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28</a:t>
            </a:fld>
            <a:endParaRPr lang="nl-BE" dirty="0"/>
          </a:p>
        </p:txBody>
      </p:sp>
      <mc:AlternateContent xmlns:mc="http://schemas.openxmlformats.org/markup-compatibility/2006" xmlns:a14="http://schemas.microsoft.com/office/drawing/2010/main">
        <mc:Choice Requires="a14">
          <p:sp>
            <p:nvSpPr>
              <p:cNvPr id="7" name="Tijdelijke aanduiding voor tekst 5">
                <a:extLst>
                  <a:ext uri="{FF2B5EF4-FFF2-40B4-BE49-F238E27FC236}">
                    <a16:creationId xmlns:a16="http://schemas.microsoft.com/office/drawing/2014/main" id="{A9F94FE4-D5EA-E3B7-EC7E-70A9397C0096}"/>
                  </a:ext>
                </a:extLst>
              </p:cNvPr>
              <p:cNvSpPr>
                <a:spLocks noGrp="1"/>
              </p:cNvSpPr>
              <p:nvPr>
                <p:ph type="body" sz="quarter" idx="17"/>
              </p:nvPr>
            </p:nvSpPr>
            <p:spPr>
              <a:xfrm>
                <a:off x="1057275" y="2003027"/>
                <a:ext cx="3427639" cy="6819900"/>
              </a:xfrm>
              <a:solidFill>
                <a:schemeClr val="accent6"/>
              </a:solidFill>
            </p:spPr>
            <p:txBody>
              <a:bodyPr/>
              <a:lstStyle/>
              <a:p>
                <a:endParaRPr lang="nl-NL" sz="1400" b="0" i="0" dirty="0">
                  <a:solidFill>
                    <a:srgbClr val="111111"/>
                  </a:solidFill>
                  <a:effectLst/>
                  <a:latin typeface="-apple-system"/>
                </a:endParaRPr>
              </a:p>
              <a:p>
                <a:r>
                  <a:rPr lang="nl-NL" sz="2500" b="1" u="sng" dirty="0">
                    <a:solidFill>
                      <a:srgbClr val="FF0000"/>
                    </a:solidFill>
                    <a:latin typeface="+mj-lt"/>
                  </a:rPr>
                  <a:t>Mechanisch rendement</a:t>
                </a:r>
              </a:p>
              <a:p>
                <a:endParaRPr lang="nl-NL" sz="2500" dirty="0">
                  <a:solidFill>
                    <a:srgbClr val="111111"/>
                  </a:solidFill>
                  <a:latin typeface="-apple-system"/>
                </a:endParaRPr>
              </a:p>
              <a:p>
                <a:r>
                  <a:rPr lang="nl-NL" sz="2000" b="0" i="0" dirty="0">
                    <a:solidFill>
                      <a:srgbClr val="111111"/>
                    </a:solidFill>
                    <a:effectLst/>
                    <a:latin typeface="-apple-system"/>
                  </a:rPr>
                  <a:t>Mechanisch rendement wordt gebruikt bij processen waarbij de mechanische energie van een energiedrager wordt overgedragen naar een andere energiedrager.</a:t>
                </a:r>
              </a:p>
              <a:p>
                <a:r>
                  <a:rPr lang="nl-NL" sz="2000" dirty="0">
                    <a:solidFill>
                      <a:srgbClr val="111111"/>
                    </a:solidFill>
                    <a:latin typeface="-apple-system"/>
                  </a:rPr>
                  <a:t>Bijvoorbeeld een verbrandingsmotor die zijn energie overzet naar de krukas.</a:t>
                </a:r>
              </a:p>
              <a:p>
                <a:endParaRPr lang="nl-NL" sz="2000" dirty="0">
                  <a:solidFill>
                    <a:srgbClr val="111111"/>
                  </a:solidFill>
                  <a:latin typeface="-apple-system"/>
                </a:endParaRPr>
              </a:p>
              <a:p>
                <a:endParaRPr lang="nl-NL" sz="2000" dirty="0">
                  <a:solidFill>
                    <a:srgbClr val="111111"/>
                  </a:solidFill>
                  <a:latin typeface="-apple-system"/>
                </a:endParaRPr>
              </a:p>
              <a:p>
                <a:pPr/>
                <a14:m>
                  <m:oMathPara xmlns:m="http://schemas.openxmlformats.org/officeDocument/2006/math">
                    <m:oMathParaPr>
                      <m:jc m:val="centerGroup"/>
                    </m:oMathParaPr>
                    <m:oMath xmlns:m="http://schemas.openxmlformats.org/officeDocument/2006/math">
                      <m:sSub>
                        <m:sSubPr>
                          <m:ctrlPr>
                            <a:rPr lang="nl-BE" sz="2000" i="1" smtClean="0">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𝜂</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nl-BE" sz="2000" i="1">
                              <a:effectLst/>
                              <a:latin typeface="Cambria Math" panose="02040503050406030204" pitchFamily="18" charset="0"/>
                            </a:rPr>
                          </m:ctrlPr>
                        </m:fPr>
                        <m:num>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𝑎𝑓</m:t>
                              </m:r>
                            </m:sub>
                          </m:sSub>
                        </m:num>
                        <m:den>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𝑡𝑜𝑒</m:t>
                              </m:r>
                            </m:sub>
                          </m:sSub>
                        </m:den>
                      </m:f>
                    </m:oMath>
                  </m:oMathPara>
                </a14:m>
                <a:endParaRPr lang="nl-BE" sz="2000" dirty="0">
                  <a:latin typeface="+mj-lt"/>
                </a:endParaRPr>
              </a:p>
            </p:txBody>
          </p:sp>
        </mc:Choice>
        <mc:Fallback xmlns="">
          <p:sp>
            <p:nvSpPr>
              <p:cNvPr id="7" name="Tijdelijke aanduiding voor tekst 5">
                <a:extLst>
                  <a:ext uri="{FF2B5EF4-FFF2-40B4-BE49-F238E27FC236}">
                    <a16:creationId xmlns:a16="http://schemas.microsoft.com/office/drawing/2014/main" id="{A9F94FE4-D5EA-E3B7-EC7E-70A9397C0096}"/>
                  </a:ext>
                </a:extLst>
              </p:cNvPr>
              <p:cNvSpPr>
                <a:spLocks noGrp="1" noRot="1" noChangeAspect="1" noMove="1" noResize="1" noEditPoints="1" noAdjustHandles="1" noChangeArrowheads="1" noChangeShapeType="1" noTextEdit="1"/>
              </p:cNvSpPr>
              <p:nvPr>
                <p:ph type="body" sz="quarter" idx="17"/>
              </p:nvPr>
            </p:nvSpPr>
            <p:spPr>
              <a:xfrm>
                <a:off x="1057275" y="2003027"/>
                <a:ext cx="3427639" cy="6819900"/>
              </a:xfrm>
              <a:blipFill>
                <a:blip r:embed="rId2"/>
                <a:stretch>
                  <a:fillRect l="-2842" r="-1599"/>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8" name="Tijdelijke aanduiding voor tekst 5">
                <a:extLst>
                  <a:ext uri="{FF2B5EF4-FFF2-40B4-BE49-F238E27FC236}">
                    <a16:creationId xmlns:a16="http://schemas.microsoft.com/office/drawing/2014/main" id="{712FD2CB-7BD7-C6E5-15D6-4B5C614C9AD7}"/>
                  </a:ext>
                </a:extLst>
              </p:cNvPr>
              <p:cNvSpPr txBox="1">
                <a:spLocks/>
              </p:cNvSpPr>
              <p:nvPr/>
            </p:nvSpPr>
            <p:spPr>
              <a:xfrm>
                <a:off x="5386293" y="2003027"/>
                <a:ext cx="3427639" cy="6819900"/>
              </a:xfrm>
              <a:prstGeom prst="rect">
                <a:avLst/>
              </a:prstGeom>
              <a:solidFill>
                <a:schemeClr val="accent6"/>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NL" sz="1400" dirty="0">
                  <a:solidFill>
                    <a:srgbClr val="111111"/>
                  </a:solidFill>
                  <a:latin typeface="-apple-system"/>
                </a:endParaRPr>
              </a:p>
              <a:p>
                <a:r>
                  <a:rPr lang="nl-NL" sz="2500" b="1" u="sng" dirty="0">
                    <a:solidFill>
                      <a:srgbClr val="FF0000"/>
                    </a:solidFill>
                    <a:latin typeface="+mj-lt"/>
                  </a:rPr>
                  <a:t>Thermisch rendement</a:t>
                </a:r>
              </a:p>
              <a:p>
                <a:endParaRPr lang="nl-NL" sz="2500" dirty="0">
                  <a:solidFill>
                    <a:srgbClr val="111111"/>
                  </a:solidFill>
                  <a:latin typeface="-apple-system"/>
                </a:endParaRPr>
              </a:p>
              <a:p>
                <a:r>
                  <a:rPr lang="nl-NL" sz="2000" dirty="0">
                    <a:solidFill>
                      <a:srgbClr val="111111"/>
                    </a:solidFill>
                    <a:latin typeface="-apple-system"/>
                  </a:rPr>
                  <a:t>Bij de omzetting van warmte in arbeid wordt gesproken over het thermisch rendement.</a:t>
                </a:r>
              </a:p>
              <a:p>
                <a:r>
                  <a:rPr lang="nl-NL" sz="2000" dirty="0">
                    <a:solidFill>
                      <a:srgbClr val="111111"/>
                    </a:solidFill>
                    <a:latin typeface="-apple-system"/>
                  </a:rPr>
                  <a:t>Bijvoorbeeld verbrandingsgassen die worden overgezet op lucht of water. Hierdoor gaat de druk en temperatuur stijgen om vervolgens arbeid te leveren op een zuiger.</a:t>
                </a:r>
              </a:p>
              <a:p>
                <a:endParaRPr lang="nl-NL" sz="2000" dirty="0">
                  <a:solidFill>
                    <a:srgbClr val="111111"/>
                  </a:solidFill>
                  <a:latin typeface="-apple-system"/>
                </a:endParaRPr>
              </a:p>
              <a:p>
                <a:endParaRPr lang="nl-NL" sz="2000" dirty="0">
                  <a:solidFill>
                    <a:srgbClr val="111111"/>
                  </a:solidFill>
                  <a:latin typeface="-apple-system"/>
                </a:endParaRPr>
              </a:p>
              <a:p>
                <a:pPr/>
                <a14:m>
                  <m:oMathPara xmlns:m="http://schemas.openxmlformats.org/officeDocument/2006/math">
                    <m:oMathParaPr>
                      <m:jc m:val="center"/>
                    </m:oMathParaPr>
                    <m:oMath xmlns:m="http://schemas.openxmlformats.org/officeDocument/2006/math">
                      <m:sSub>
                        <m:sSubPr>
                          <m:ctrlPr>
                            <a:rPr lang="nl-BE" sz="1200" i="1" smtClean="0">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𝜂</m:t>
                          </m:r>
                        </m:e>
                        <m:sub>
                          <m:r>
                            <a:rPr lang="nl-NL" sz="2000" b="0" i="1" smtClean="0">
                              <a:effectLst/>
                              <a:latin typeface="Cambria Math" panose="02040503050406030204" pitchFamily="18" charset="0"/>
                              <a:ea typeface="Calibri" panose="020F0502020204030204" pitchFamily="34" charset="0"/>
                              <a:cs typeface="Times New Roman" panose="02020603050405020304" pitchFamily="18" charset="0"/>
                            </a:rPr>
                            <m:t>𝑡h</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nl-BE" sz="1200" i="1">
                              <a:effectLst/>
                              <a:latin typeface="Cambria Math" panose="02040503050406030204" pitchFamily="18" charset="0"/>
                            </a:rPr>
                          </m:ctrlPr>
                        </m:fPr>
                        <m:num>
                          <m:sSub>
                            <m:sSubPr>
                              <m:ctrlPr>
                                <a:rPr lang="nl-BE" sz="12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nl-NL" sz="2000" b="0" i="1" smtClean="0">
                                  <a:effectLst/>
                                  <a:latin typeface="Cambria Math" panose="02040503050406030204" pitchFamily="18" charset="0"/>
                                  <a:ea typeface="Calibri" panose="020F0502020204030204" pitchFamily="34" charset="0"/>
                                  <a:cs typeface="Times New Roman" panose="02020603050405020304" pitchFamily="18" charset="0"/>
                                </a:rPr>
                                <m:t>𝑛𝑡</m:t>
                              </m:r>
                            </m:sub>
                          </m:sSub>
                        </m:num>
                        <m:den>
                          <m:sSub>
                            <m:sSubPr>
                              <m:ctrlPr>
                                <a:rPr lang="nl-BE" sz="1200" i="1">
                                  <a:effectLst/>
                                  <a:latin typeface="Cambria Math" panose="02040503050406030204" pitchFamily="18" charset="0"/>
                                </a:rPr>
                              </m:ctrlPr>
                            </m:sSubPr>
                            <m:e>
                              <m:r>
                                <a:rPr lang="nl-NL" sz="2000" b="0" i="1" smtClean="0">
                                  <a:effectLst/>
                                  <a:latin typeface="Cambria Math" panose="02040503050406030204" pitchFamily="18" charset="0"/>
                                  <a:ea typeface="Calibri" panose="020F0502020204030204" pitchFamily="34" charset="0"/>
                                  <a:cs typeface="Times New Roman" panose="02020603050405020304" pitchFamily="18" charset="0"/>
                                </a:rPr>
                                <m:t>𝑄</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𝑡𝑜𝑒</m:t>
                              </m:r>
                            </m:sub>
                          </m:sSub>
                        </m:den>
                      </m:f>
                    </m:oMath>
                  </m:oMathPara>
                </a14:m>
                <a:endParaRPr lang="nl-BE" sz="2000" dirty="0">
                  <a:latin typeface="+mj-lt"/>
                </a:endParaRPr>
              </a:p>
            </p:txBody>
          </p:sp>
        </mc:Choice>
        <mc:Fallback xmlns="">
          <p:sp>
            <p:nvSpPr>
              <p:cNvPr id="8" name="Tijdelijke aanduiding voor tekst 5">
                <a:extLst>
                  <a:ext uri="{FF2B5EF4-FFF2-40B4-BE49-F238E27FC236}">
                    <a16:creationId xmlns:a16="http://schemas.microsoft.com/office/drawing/2014/main" id="{712FD2CB-7BD7-C6E5-15D6-4B5C614C9AD7}"/>
                  </a:ext>
                </a:extLst>
              </p:cNvPr>
              <p:cNvSpPr txBox="1">
                <a:spLocks noRot="1" noChangeAspect="1" noMove="1" noResize="1" noEditPoints="1" noAdjustHandles="1" noChangeArrowheads="1" noChangeShapeType="1" noTextEdit="1"/>
              </p:cNvSpPr>
              <p:nvPr/>
            </p:nvSpPr>
            <p:spPr>
              <a:xfrm>
                <a:off x="5386293" y="2003027"/>
                <a:ext cx="3427639" cy="6819900"/>
              </a:xfrm>
              <a:prstGeom prst="rect">
                <a:avLst/>
              </a:prstGeom>
              <a:blipFill>
                <a:blip r:embed="rId3"/>
                <a:stretch>
                  <a:fillRect l="-3025" r="-213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1" name="Tijdelijke aanduiding voor tekst 5">
                <a:extLst>
                  <a:ext uri="{FF2B5EF4-FFF2-40B4-BE49-F238E27FC236}">
                    <a16:creationId xmlns:a16="http://schemas.microsoft.com/office/drawing/2014/main" id="{B55EACC7-B1BC-80E5-8A76-31572EC9A23A}"/>
                  </a:ext>
                </a:extLst>
              </p:cNvPr>
              <p:cNvSpPr txBox="1">
                <a:spLocks/>
              </p:cNvSpPr>
              <p:nvPr/>
            </p:nvSpPr>
            <p:spPr>
              <a:xfrm>
                <a:off x="9715311" y="2003027"/>
                <a:ext cx="3427639" cy="6819900"/>
              </a:xfrm>
              <a:prstGeom prst="rect">
                <a:avLst/>
              </a:prstGeom>
              <a:solidFill>
                <a:schemeClr val="accent6"/>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NL" sz="1400" dirty="0">
                  <a:solidFill>
                    <a:srgbClr val="111111"/>
                  </a:solidFill>
                  <a:latin typeface="-apple-system"/>
                </a:endParaRPr>
              </a:p>
              <a:p>
                <a:r>
                  <a:rPr lang="nl-NL" sz="2500" b="1" u="sng" dirty="0" err="1">
                    <a:solidFill>
                      <a:srgbClr val="FF0000"/>
                    </a:solidFill>
                    <a:latin typeface="+mj-lt"/>
                  </a:rPr>
                  <a:t>Coëfficient</a:t>
                </a:r>
                <a:r>
                  <a:rPr lang="nl-NL" sz="2500" b="1" u="sng" dirty="0">
                    <a:solidFill>
                      <a:srgbClr val="FF0000"/>
                    </a:solidFill>
                    <a:latin typeface="+mj-lt"/>
                  </a:rPr>
                  <a:t> of Performance (COP)</a:t>
                </a:r>
              </a:p>
              <a:p>
                <a:endParaRPr lang="nl-NL" sz="2500" dirty="0">
                  <a:solidFill>
                    <a:srgbClr val="111111"/>
                  </a:solidFill>
                  <a:latin typeface="-apple-system"/>
                </a:endParaRPr>
              </a:p>
              <a:p>
                <a:r>
                  <a:rPr lang="nl-NL" sz="2000" dirty="0">
                    <a:solidFill>
                      <a:srgbClr val="111111"/>
                    </a:solidFill>
                    <a:latin typeface="-apple-system"/>
                  </a:rPr>
                  <a:t>Is een verhouding die weergeeft in welke mate de primaire energie wordt omgezet in een daadwerkelijk eindresultaat. </a:t>
                </a:r>
              </a:p>
              <a:p>
                <a:r>
                  <a:rPr lang="nl-NL" sz="2000" dirty="0">
                    <a:solidFill>
                      <a:srgbClr val="111111"/>
                    </a:solidFill>
                    <a:latin typeface="-apple-system"/>
                  </a:rPr>
                  <a:t>Bijvoorbeeld de COP van een warmtepomp. De benodigde elektrische energie is 10kW voor een verwarmingsvermogen van 40KW.</a:t>
                </a:r>
              </a:p>
              <a:p>
                <a:pPr algn="ctr"/>
                <a:r>
                  <a:rPr lang="nl-NL" sz="2000" dirty="0">
                    <a:solidFill>
                      <a:srgbClr val="111111"/>
                    </a:solidFill>
                    <a:latin typeface="-apple-system"/>
                  </a:rPr>
                  <a:t> </a:t>
                </a:r>
                <a14:m>
                  <m:oMath xmlns:m="http://schemas.openxmlformats.org/officeDocument/2006/math">
                    <m:r>
                      <a:rPr lang="nl-BE" sz="2000" i="1" smtClean="0">
                        <a:effectLst/>
                        <a:latin typeface="Cambria Math" panose="02040503050406030204" pitchFamily="18" charset="0"/>
                        <a:ea typeface="Calibri" panose="020F0502020204030204" pitchFamily="34" charset="0"/>
                        <a:cs typeface="Times New Roman" panose="02020603050405020304" pitchFamily="18" charset="0"/>
                      </a:rPr>
                      <m:t>𝐶𝑂𝑃</m:t>
                    </m:r>
                    <m:r>
                      <a:rPr lang="nl-BE" sz="200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nl-BE" sz="2000" i="1">
                            <a:effectLst/>
                            <a:latin typeface="Cambria Math" panose="02040503050406030204" pitchFamily="18" charset="0"/>
                          </a:rPr>
                        </m:ctrlPr>
                      </m:fPr>
                      <m:num>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𝑛𝑢𝑡𝑡𝑖𝑔</m:t>
                            </m:r>
                          </m:sub>
                        </m:sSub>
                      </m:num>
                      <m:den>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nl-NL" sz="2000" b="0" i="1" smtClean="0">
                                <a:effectLst/>
                                <a:latin typeface="Cambria Math" panose="02040503050406030204" pitchFamily="18" charset="0"/>
                                <a:ea typeface="Calibri" panose="020F0502020204030204" pitchFamily="34" charset="0"/>
                                <a:cs typeface="Times New Roman" panose="02020603050405020304" pitchFamily="18" charset="0"/>
                              </a:rPr>
                              <m:t>𝑒𝑙𝑒𝑘</m:t>
                            </m:r>
                          </m:sub>
                        </m:sSub>
                      </m:den>
                    </m:f>
                  </m:oMath>
                </a14:m>
                <a:endParaRPr lang="nl-BE" sz="2000" dirty="0">
                  <a:latin typeface="+mj-lt"/>
                </a:endParaRPr>
              </a:p>
            </p:txBody>
          </p:sp>
        </mc:Choice>
        <mc:Fallback xmlns="">
          <p:sp>
            <p:nvSpPr>
              <p:cNvPr id="11" name="Tijdelijke aanduiding voor tekst 5">
                <a:extLst>
                  <a:ext uri="{FF2B5EF4-FFF2-40B4-BE49-F238E27FC236}">
                    <a16:creationId xmlns:a16="http://schemas.microsoft.com/office/drawing/2014/main" id="{B55EACC7-B1BC-80E5-8A76-31572EC9A23A}"/>
                  </a:ext>
                </a:extLst>
              </p:cNvPr>
              <p:cNvSpPr txBox="1">
                <a:spLocks noRot="1" noChangeAspect="1" noMove="1" noResize="1" noEditPoints="1" noAdjustHandles="1" noChangeArrowheads="1" noChangeShapeType="1" noTextEdit="1"/>
              </p:cNvSpPr>
              <p:nvPr/>
            </p:nvSpPr>
            <p:spPr>
              <a:xfrm>
                <a:off x="9715311" y="2003027"/>
                <a:ext cx="3427639" cy="6819900"/>
              </a:xfrm>
              <a:prstGeom prst="rect">
                <a:avLst/>
              </a:prstGeom>
              <a:blipFill>
                <a:blip r:embed="rId4"/>
                <a:stretch>
                  <a:fillRect l="-302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12" name="Tijdelijke aanduiding voor tekst 5">
                <a:extLst>
                  <a:ext uri="{FF2B5EF4-FFF2-40B4-BE49-F238E27FC236}">
                    <a16:creationId xmlns:a16="http://schemas.microsoft.com/office/drawing/2014/main" id="{52FACED7-3176-2C5A-0E59-605638DEA4DB}"/>
                  </a:ext>
                </a:extLst>
              </p:cNvPr>
              <p:cNvSpPr txBox="1">
                <a:spLocks/>
              </p:cNvSpPr>
              <p:nvPr/>
            </p:nvSpPr>
            <p:spPr>
              <a:xfrm>
                <a:off x="14153939" y="2003027"/>
                <a:ext cx="3427639" cy="6819900"/>
              </a:xfrm>
              <a:prstGeom prst="rect">
                <a:avLst/>
              </a:prstGeom>
              <a:solidFill>
                <a:schemeClr val="accent6"/>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NL" sz="1400" dirty="0">
                  <a:solidFill>
                    <a:srgbClr val="111111"/>
                  </a:solidFill>
                  <a:latin typeface="-apple-system"/>
                </a:endParaRPr>
              </a:p>
              <a:p>
                <a:r>
                  <a:rPr lang="nl-NL" sz="2500" b="1" u="sng" dirty="0">
                    <a:solidFill>
                      <a:srgbClr val="FF0000"/>
                    </a:solidFill>
                    <a:latin typeface="+mj-lt"/>
                  </a:rPr>
                  <a:t>Primaire Energie Ratio </a:t>
                </a:r>
              </a:p>
              <a:p>
                <a:endParaRPr lang="nl-NL" sz="2500" dirty="0">
                  <a:solidFill>
                    <a:srgbClr val="111111"/>
                  </a:solidFill>
                  <a:latin typeface="-apple-system"/>
                </a:endParaRPr>
              </a:p>
              <a:p>
                <a:r>
                  <a:rPr lang="nl-NL" sz="2000" dirty="0">
                    <a:solidFill>
                      <a:srgbClr val="111111"/>
                    </a:solidFill>
                    <a:latin typeface="-apple-system"/>
                  </a:rPr>
                  <a:t>De Primaire Energie Ratio (PER) is een maatstaf voor de hoeveelheid primaire energie die nodig is om een bepaalde hoeveelheid nuttige energie te leveren. Het helpt bij het evalueren van de efficiëntie van </a:t>
                </a:r>
                <a:r>
                  <a:rPr lang="nl-NL" sz="2000" dirty="0" err="1">
                    <a:solidFill>
                      <a:srgbClr val="111111"/>
                    </a:solidFill>
                    <a:latin typeface="-apple-system"/>
                  </a:rPr>
                  <a:t>energieomzettingssystemen</a:t>
                </a:r>
                <a:r>
                  <a:rPr lang="nl-NL" sz="2000" dirty="0">
                    <a:solidFill>
                      <a:srgbClr val="111111"/>
                    </a:solidFill>
                    <a:latin typeface="-apple-system"/>
                  </a:rPr>
                  <a:t>, vooral bij hernieuwbare energiebronnen.</a:t>
                </a:r>
              </a:p>
              <a:p>
                <a:endParaRPr lang="nl-NL" sz="2000" dirty="0">
                  <a:solidFill>
                    <a:srgbClr val="111111"/>
                  </a:solidFill>
                  <a:latin typeface="-apple-system"/>
                </a:endParaRPr>
              </a:p>
              <a:p>
                <a:pPr/>
                <a14:m>
                  <m:oMathPara xmlns:m="http://schemas.openxmlformats.org/officeDocument/2006/math">
                    <m:oMathParaPr>
                      <m:jc m:val="centerGroup"/>
                    </m:oMathParaPr>
                    <m:oMath xmlns:m="http://schemas.openxmlformats.org/officeDocument/2006/math">
                      <m:r>
                        <a:rPr lang="nl-NL" sz="2000" b="0" i="1" smtClean="0">
                          <a:effectLst/>
                          <a:latin typeface="Cambria Math" panose="02040503050406030204" pitchFamily="18" charset="0"/>
                          <a:ea typeface="Calibri" panose="020F0502020204030204" pitchFamily="34" charset="0"/>
                          <a:cs typeface="Times New Roman" panose="02020603050405020304" pitchFamily="18" charset="0"/>
                        </a:rPr>
                        <m:t>𝑃𝐸𝑅</m:t>
                      </m:r>
                      <m:r>
                        <a:rPr lang="nl-BE" sz="2000"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nl-BE" sz="2000" i="1">
                              <a:effectLst/>
                              <a:latin typeface="Cambria Math" panose="02040503050406030204" pitchFamily="18" charset="0"/>
                            </a:rPr>
                          </m:ctrlPr>
                        </m:fPr>
                        <m:num>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𝑛𝑢𝑡𝑡𝑖𝑔</m:t>
                              </m:r>
                            </m:sub>
                          </m:sSub>
                        </m:num>
                        <m:den>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𝐸</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𝑝𝑟𝑖𝑚𝑎𝑖𝑟</m:t>
                              </m:r>
                            </m:sub>
                          </m:sSub>
                        </m:den>
                      </m:f>
                    </m:oMath>
                  </m:oMathPara>
                </a14:m>
                <a:endParaRPr lang="nl-BE" sz="2000" dirty="0">
                  <a:solidFill>
                    <a:srgbClr val="111111"/>
                  </a:solidFill>
                  <a:latin typeface="-apple-system"/>
                </a:endParaRPr>
              </a:p>
            </p:txBody>
          </p:sp>
        </mc:Choice>
        <mc:Fallback xmlns="">
          <p:sp>
            <p:nvSpPr>
              <p:cNvPr id="12" name="Tijdelijke aanduiding voor tekst 5">
                <a:extLst>
                  <a:ext uri="{FF2B5EF4-FFF2-40B4-BE49-F238E27FC236}">
                    <a16:creationId xmlns:a16="http://schemas.microsoft.com/office/drawing/2014/main" id="{52FACED7-3176-2C5A-0E59-605638DEA4DB}"/>
                  </a:ext>
                </a:extLst>
              </p:cNvPr>
              <p:cNvSpPr txBox="1">
                <a:spLocks noRot="1" noChangeAspect="1" noMove="1" noResize="1" noEditPoints="1" noAdjustHandles="1" noChangeArrowheads="1" noChangeShapeType="1" noTextEdit="1"/>
              </p:cNvSpPr>
              <p:nvPr/>
            </p:nvSpPr>
            <p:spPr>
              <a:xfrm>
                <a:off x="14153939" y="2003027"/>
                <a:ext cx="3427639" cy="6819900"/>
              </a:xfrm>
              <a:prstGeom prst="rect">
                <a:avLst/>
              </a:prstGeom>
              <a:blipFill>
                <a:blip r:embed="rId5"/>
                <a:stretch>
                  <a:fillRect l="-3025" r="-1246"/>
                </a:stretch>
              </a:blipFill>
            </p:spPr>
            <p:txBody>
              <a:bodyPr/>
              <a:lstStyle/>
              <a:p>
                <a:r>
                  <a:rPr lang="nl-BE">
                    <a:noFill/>
                  </a:rPr>
                  <a:t> </a:t>
                </a:r>
              </a:p>
            </p:txBody>
          </p:sp>
        </mc:Fallback>
      </mc:AlternateContent>
    </p:spTree>
    <p:extLst>
      <p:ext uri="{BB962C8B-B14F-4D97-AF65-F5344CB8AC3E}">
        <p14:creationId xmlns:p14="http://schemas.microsoft.com/office/powerpoint/2010/main" val="303825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Arbeid geleverd door een gas</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29</a:t>
            </a:fld>
            <a:endParaRPr lang="nl-BE" dirty="0"/>
          </a:p>
        </p:txBody>
      </p:sp>
      <mc:AlternateContent xmlns:mc="http://schemas.openxmlformats.org/markup-compatibility/2006" xmlns:a14="http://schemas.microsoft.com/office/drawing/2010/main">
        <mc:Choice Requires="a14">
          <p:sp>
            <p:nvSpPr>
              <p:cNvPr id="9" name="Tijdelijke aanduiding voor tekst 11">
                <a:extLst>
                  <a:ext uri="{FF2B5EF4-FFF2-40B4-BE49-F238E27FC236}">
                    <a16:creationId xmlns:a16="http://schemas.microsoft.com/office/drawing/2014/main" id="{855D060F-2227-4DD8-D4CD-6F9158F76370}"/>
                  </a:ext>
                </a:extLst>
              </p:cNvPr>
              <p:cNvSpPr>
                <a:spLocks noGrp="1"/>
              </p:cNvSpPr>
              <p:nvPr>
                <p:ph type="body" sz="quarter" idx="17"/>
              </p:nvPr>
            </p:nvSpPr>
            <p:spPr>
              <a:xfrm>
                <a:off x="856185" y="1863961"/>
                <a:ext cx="7402128" cy="7442755"/>
              </a:xfrm>
            </p:spPr>
            <p:txBody>
              <a:bodyPr/>
              <a:lstStyle/>
              <a:p>
                <a:r>
                  <a:rPr lang="nl-NL" sz="2500" dirty="0">
                    <a:effectLst/>
                    <a:latin typeface="+mj-lt"/>
                    <a:ea typeface="Times New Roman" panose="02020603050405020304" pitchFamily="18" charset="0"/>
                  </a:rPr>
                  <a:t>Als een gas uitzet of krimpt, duwt het een of meer van zijn begrenzende wanden voor zich uit waardoor het volume toe- of afneemt. Het gas levert dan arbeid op zijn omgeving(+) of neemt arbeid op (-)</a:t>
                </a:r>
              </a:p>
              <a:p>
                <a:r>
                  <a:rPr lang="nl-NL" sz="2500" dirty="0">
                    <a:effectLst/>
                    <a:latin typeface="+mj-lt"/>
                    <a:ea typeface="Times New Roman" panose="02020603050405020304" pitchFamily="18" charset="0"/>
                  </a:rPr>
                  <a:t>Als de druk van het gas p is, is de grootte van de kracht, door het gas op de binnenkant van de zuiger uitgeoefend </a:t>
                </a:r>
              </a:p>
              <a:p>
                <a:endParaRPr lang="nl-NL" sz="2500" dirty="0">
                  <a:effectLst/>
                  <a:latin typeface="+mj-lt"/>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𝐹</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𝐴</m:t>
                      </m:r>
                    </m:oMath>
                  </m:oMathPara>
                </a14:m>
                <a:endParaRPr lang="nl-BE" sz="2000" kern="100" dirty="0">
                  <a:effectLst/>
                  <a:latin typeface="+mj-lt"/>
                  <a:ea typeface="Calibri" panose="020F0502020204030204" pitchFamily="34" charset="0"/>
                  <a:cs typeface="Times New Roman" panose="02020603050405020304" pitchFamily="18" charset="0"/>
                </a:endParaRPr>
              </a:p>
              <a:p>
                <a:r>
                  <a:rPr lang="nl-NL" sz="2500" dirty="0">
                    <a:effectLst/>
                    <a:latin typeface="+mj-lt"/>
                    <a:ea typeface="Times New Roman" panose="02020603050405020304" pitchFamily="18" charset="0"/>
                  </a:rPr>
                  <a:t>Wanneer de zuiger over een zeer kleine of elementaire afstand  dx verplaatst dan is </a:t>
                </a:r>
              </a:p>
              <a:p>
                <a:endParaRPr lang="nl-NL" sz="2500" dirty="0">
                  <a:effectLst/>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𝑊</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𝐹</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𝐴</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𝑥</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nl-NL" sz="2000" dirty="0">
                  <a:effectLst/>
                  <a:ea typeface="Times New Roman" panose="02020603050405020304" pitchFamily="18" charset="0"/>
                </a:endParaRPr>
              </a:p>
              <a:p>
                <a:endParaRPr lang="nl-NL" sz="2000" dirty="0">
                  <a:effectLst/>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𝑊</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NL" sz="2000" b="0" i="1" smtClean="0">
                          <a:effectLst/>
                          <a:latin typeface="Cambria Math" panose="02040503050406030204" pitchFamily="18" charset="0"/>
                          <a:ea typeface="Times New Roman" panose="02020603050405020304" pitchFamily="18" charset="0"/>
                          <a:cs typeface="Times New Roman" panose="02020603050405020304" pitchFamily="18" charset="0"/>
                        </a:rPr>
                        <m:t>𝑉</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nl-NL" sz="2000" dirty="0">
                  <a:effectLst/>
                  <a:ea typeface="Times New Roman" panose="02020603050405020304" pitchFamily="18" charset="0"/>
                </a:endParaRPr>
              </a:p>
              <a:p>
                <a:endParaRPr lang="nl-NL" sz="2000" dirty="0">
                  <a:effectLst/>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𝑊</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NL" sz="2000" b="0" i="1" smtClean="0">
                          <a:effectLst/>
                          <a:latin typeface="Cambria Math" panose="02040503050406030204" pitchFamily="18" charset="0"/>
                          <a:ea typeface="Times New Roman" panose="02020603050405020304" pitchFamily="18" charset="0"/>
                          <a:cs typeface="Times New Roman" panose="02020603050405020304" pitchFamily="18" charset="0"/>
                        </a:rPr>
                        <m:t>𝑑𝑉</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nl-NL" sz="2000" dirty="0">
                  <a:effectLst/>
                  <a:ea typeface="Times New Roman" panose="02020603050405020304" pitchFamily="18" charset="0"/>
                </a:endParaRPr>
              </a:p>
              <a:p>
                <a:endParaRPr lang="nl-NL" sz="2000" dirty="0">
                  <a:effectLst/>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nl-BE" sz="2400" i="1" smtClean="0">
                          <a:latin typeface="Cambria Math" panose="02040503050406030204" pitchFamily="18" charset="0"/>
                        </a:rPr>
                        <m:t>∆</m:t>
                      </m:r>
                      <m:r>
                        <a:rPr lang="nl-BE" sz="2400" i="1" smtClean="0">
                          <a:latin typeface="Cambria Math" panose="02040503050406030204" pitchFamily="18" charset="0"/>
                        </a:rPr>
                        <m:t>𝑈</m:t>
                      </m:r>
                      <m:r>
                        <a:rPr lang="nl-BE" sz="2400" i="1" smtClean="0">
                          <a:latin typeface="Cambria Math" panose="02040503050406030204" pitchFamily="18" charset="0"/>
                        </a:rPr>
                        <m:t>=</m:t>
                      </m:r>
                      <m:r>
                        <a:rPr lang="nl-BE" sz="2400" i="1" smtClean="0">
                          <a:latin typeface="Cambria Math" panose="02040503050406030204" pitchFamily="18" charset="0"/>
                        </a:rPr>
                        <m:t>𝑄</m:t>
                      </m:r>
                      <m:r>
                        <a:rPr lang="nl-BE" sz="2400" i="1" smtClean="0">
                          <a:latin typeface="Cambria Math" panose="02040503050406030204" pitchFamily="18" charset="0"/>
                        </a:rPr>
                        <m:t>+</m:t>
                      </m:r>
                      <m:r>
                        <a:rPr lang="nl-BE" sz="24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𝑝</m:t>
                      </m:r>
                      <m:r>
                        <a:rPr lang="nl-BE" sz="24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nl-NL"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𝑑𝑉</m:t>
                      </m:r>
                    </m:oMath>
                  </m:oMathPara>
                </a14:m>
                <a:endParaRPr lang="nl-BE" sz="2400" dirty="0">
                  <a:solidFill>
                    <a:srgbClr val="FF0000"/>
                  </a:solidFill>
                </a:endParaRPr>
              </a:p>
              <a:p>
                <a:endParaRPr lang="nl-NL" sz="2000" dirty="0">
                  <a:effectLst/>
                  <a:ea typeface="Times New Roman" panose="02020603050405020304" pitchFamily="18" charset="0"/>
                </a:endParaRPr>
              </a:p>
              <a:p>
                <a:endParaRPr lang="nl-BE" dirty="0"/>
              </a:p>
            </p:txBody>
          </p:sp>
        </mc:Choice>
        <mc:Fallback xmlns="">
          <p:sp>
            <p:nvSpPr>
              <p:cNvPr id="9" name="Tijdelijke aanduiding voor tekst 11">
                <a:extLst>
                  <a:ext uri="{FF2B5EF4-FFF2-40B4-BE49-F238E27FC236}">
                    <a16:creationId xmlns:a16="http://schemas.microsoft.com/office/drawing/2014/main" id="{855D060F-2227-4DD8-D4CD-6F9158F76370}"/>
                  </a:ext>
                </a:extLst>
              </p:cNvPr>
              <p:cNvSpPr>
                <a:spLocks noGrp="1" noRot="1" noChangeAspect="1" noMove="1" noResize="1" noEditPoints="1" noAdjustHandles="1" noChangeArrowheads="1" noChangeShapeType="1" noTextEdit="1"/>
              </p:cNvSpPr>
              <p:nvPr>
                <p:ph type="body" sz="quarter" idx="17"/>
              </p:nvPr>
            </p:nvSpPr>
            <p:spPr>
              <a:xfrm>
                <a:off x="856185" y="1863961"/>
                <a:ext cx="7402128" cy="7442755"/>
              </a:xfrm>
              <a:blipFill>
                <a:blip r:embed="rId2"/>
                <a:stretch>
                  <a:fillRect l="-1317" t="-1147" b="-819"/>
                </a:stretch>
              </a:blipFill>
            </p:spPr>
            <p:txBody>
              <a:bodyPr/>
              <a:lstStyle/>
              <a:p>
                <a:r>
                  <a:rPr lang="nl-BE">
                    <a:noFill/>
                  </a:rPr>
                  <a:t> </a:t>
                </a:r>
              </a:p>
            </p:txBody>
          </p:sp>
        </mc:Fallback>
      </mc:AlternateContent>
      <p:pic>
        <p:nvPicPr>
          <p:cNvPr id="10" name="Afbeelding 9">
            <a:extLst>
              <a:ext uri="{FF2B5EF4-FFF2-40B4-BE49-F238E27FC236}">
                <a16:creationId xmlns:a16="http://schemas.microsoft.com/office/drawing/2014/main" id="{C56B671A-894F-8105-6C08-DCC4CC8DBC12}"/>
              </a:ext>
            </a:extLst>
          </p:cNvPr>
          <p:cNvPicPr>
            <a:picLocks noChangeAspect="1"/>
          </p:cNvPicPr>
          <p:nvPr/>
        </p:nvPicPr>
        <p:blipFill>
          <a:blip r:embed="rId3"/>
          <a:stretch>
            <a:fillRect/>
          </a:stretch>
        </p:blipFill>
        <p:spPr>
          <a:xfrm>
            <a:off x="8788461" y="2785110"/>
            <a:ext cx="8785860" cy="4716780"/>
          </a:xfrm>
          <a:prstGeom prst="rect">
            <a:avLst/>
          </a:prstGeom>
        </p:spPr>
      </p:pic>
    </p:spTree>
    <p:extLst>
      <p:ext uri="{BB962C8B-B14F-4D97-AF65-F5344CB8AC3E}">
        <p14:creationId xmlns:p14="http://schemas.microsoft.com/office/powerpoint/2010/main" val="408020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7F9768FC-F1BE-ED09-2D12-6D5DAB2E5162}"/>
              </a:ext>
            </a:extLst>
          </p:cNvPr>
          <p:cNvPicPr>
            <a:picLocks noChangeAspect="1"/>
          </p:cNvPicPr>
          <p:nvPr/>
        </p:nvPicPr>
        <p:blipFill>
          <a:blip r:embed="rId2"/>
          <a:srcRect l="8289" r="18563" b="-1"/>
          <a:stretch/>
        </p:blipFill>
        <p:spPr>
          <a:xfrm>
            <a:off x="9394190" y="1648800"/>
            <a:ext cx="8217535" cy="7498800"/>
          </a:xfrm>
          <a:prstGeom prst="rect">
            <a:avLst/>
          </a:prstGeom>
          <a:noFill/>
        </p:spPr>
      </p:pic>
      <p:sp>
        <p:nvSpPr>
          <p:cNvPr id="15" name="Text Placeholder 2">
            <a:extLst>
              <a:ext uri="{FF2B5EF4-FFF2-40B4-BE49-F238E27FC236}">
                <a16:creationId xmlns:a16="http://schemas.microsoft.com/office/drawing/2014/main" id="{D2EBA9B2-C82B-8FC1-749E-7656B36741F1}"/>
              </a:ext>
            </a:extLst>
          </p:cNvPr>
          <p:cNvSpPr>
            <a:spLocks noGrp="1"/>
          </p:cNvSpPr>
          <p:nvPr>
            <p:ph type="body" sz="quarter" idx="17"/>
          </p:nvPr>
        </p:nvSpPr>
        <p:spPr>
          <a:xfrm>
            <a:off x="1050131" y="1807917"/>
            <a:ext cx="8217535" cy="7498800"/>
          </a:xfrm>
        </p:spPr>
        <p:txBody>
          <a:bodyPr/>
          <a:lstStyle/>
          <a:p>
            <a:r>
              <a:rPr lang="en-US" dirty="0" err="1"/>
              <a:t>Belangrijkste</a:t>
            </a:r>
            <a:r>
              <a:rPr lang="en-US" dirty="0"/>
              <a:t> </a:t>
            </a:r>
            <a:r>
              <a:rPr lang="en-US" dirty="0" err="1"/>
              <a:t>bron</a:t>
            </a:r>
            <a:r>
              <a:rPr lang="en-US" dirty="0"/>
              <a:t> van </a:t>
            </a:r>
            <a:r>
              <a:rPr lang="en-US" dirty="0" err="1"/>
              <a:t>energie</a:t>
            </a:r>
            <a:r>
              <a:rPr lang="en-US" dirty="0"/>
              <a:t> is de </a:t>
            </a:r>
            <a:r>
              <a:rPr lang="en-US" dirty="0" err="1"/>
              <a:t>zon</a:t>
            </a:r>
            <a:r>
              <a:rPr lang="en-US" dirty="0"/>
              <a:t>.</a:t>
            </a:r>
          </a:p>
          <a:p>
            <a:pPr marL="571500" indent="-571500">
              <a:buFont typeface="Arial" panose="020B0604020202020204" pitchFamily="34" charset="0"/>
              <a:buChar char="•"/>
            </a:pPr>
            <a:r>
              <a:rPr lang="en-US" sz="2000" b="1" u="sng" dirty="0" err="1"/>
              <a:t>Verdamping</a:t>
            </a:r>
            <a:r>
              <a:rPr lang="en-US" sz="2000" b="1" u="sng" dirty="0"/>
              <a:t> &amp; </a:t>
            </a:r>
            <a:r>
              <a:rPr lang="en-US" sz="2000" b="1" u="sng" dirty="0" err="1"/>
              <a:t>neerslag</a:t>
            </a:r>
            <a:endParaRPr lang="en-US" sz="2000" b="1" u="sng" dirty="0"/>
          </a:p>
          <a:p>
            <a:pPr marL="1257300" lvl="1" indent="-571500">
              <a:buFont typeface="Arial" panose="020B0604020202020204" pitchFamily="34" charset="0"/>
              <a:buChar char="•"/>
            </a:pPr>
            <a:r>
              <a:rPr lang="en-US" sz="2000" dirty="0" err="1"/>
              <a:t>Waterkracht</a:t>
            </a:r>
            <a:r>
              <a:rPr lang="en-US" sz="2000" dirty="0"/>
              <a:t>  </a:t>
            </a:r>
            <a:r>
              <a:rPr lang="en-US" sz="2000" dirty="0">
                <a:sym typeface="Wingdings" panose="05000000000000000000" pitchFamily="2" charset="2"/>
              </a:rPr>
              <a:t> </a:t>
            </a:r>
            <a:r>
              <a:rPr lang="en-US" sz="2000" dirty="0" err="1">
                <a:sym typeface="Wingdings" panose="05000000000000000000" pitchFamily="2" charset="2"/>
              </a:rPr>
              <a:t>elektriciteit</a:t>
            </a:r>
            <a:endParaRPr lang="en-US" sz="2000" dirty="0"/>
          </a:p>
          <a:p>
            <a:pPr marL="571500" indent="-571500">
              <a:buFont typeface="Arial" panose="020B0604020202020204" pitchFamily="34" charset="0"/>
              <a:buChar char="•"/>
            </a:pPr>
            <a:r>
              <a:rPr lang="en-US" sz="2000" b="1" u="sng" dirty="0" err="1"/>
              <a:t>Biomassa</a:t>
            </a:r>
            <a:endParaRPr lang="en-US" sz="2000" b="1" u="sng" dirty="0"/>
          </a:p>
          <a:p>
            <a:pPr marL="1257300" lvl="1" indent="-571500">
              <a:buFont typeface="Arial" panose="020B0604020202020204" pitchFamily="34" charset="0"/>
              <a:buChar char="•"/>
            </a:pPr>
            <a:r>
              <a:rPr lang="en-US" sz="2000" dirty="0" err="1"/>
              <a:t>Elektriciteit</a:t>
            </a:r>
            <a:r>
              <a:rPr lang="en-US" sz="2000" dirty="0"/>
              <a:t>-centrale </a:t>
            </a:r>
            <a:r>
              <a:rPr lang="en-US" sz="2000" dirty="0">
                <a:sym typeface="Wingdings" panose="05000000000000000000" pitchFamily="2" charset="2"/>
              </a:rPr>
              <a:t> </a:t>
            </a:r>
            <a:r>
              <a:rPr lang="en-US" sz="2000" dirty="0" err="1">
                <a:sym typeface="Wingdings" panose="05000000000000000000" pitchFamily="2" charset="2"/>
              </a:rPr>
              <a:t>elektriciteit</a:t>
            </a:r>
            <a:endParaRPr lang="en-US" sz="2000" dirty="0"/>
          </a:p>
          <a:p>
            <a:pPr marL="1257300" lvl="1" indent="-571500">
              <a:buFont typeface="Arial" panose="020B0604020202020204" pitchFamily="34" charset="0"/>
              <a:buChar char="•"/>
            </a:pPr>
            <a:r>
              <a:rPr lang="en-US" sz="2000" dirty="0" err="1"/>
              <a:t>Brandstof</a:t>
            </a:r>
            <a:r>
              <a:rPr lang="en-US" sz="2000" dirty="0"/>
              <a:t> </a:t>
            </a:r>
            <a:r>
              <a:rPr lang="en-US" sz="2000" dirty="0" err="1"/>
              <a:t>conversie</a:t>
            </a:r>
            <a:r>
              <a:rPr lang="en-US" sz="2000" dirty="0"/>
              <a:t> </a:t>
            </a:r>
            <a:r>
              <a:rPr lang="en-US" sz="2000" dirty="0">
                <a:sym typeface="Wingdings" panose="05000000000000000000" pitchFamily="2" charset="2"/>
              </a:rPr>
              <a:t> </a:t>
            </a:r>
            <a:r>
              <a:rPr lang="en-US" sz="2000" dirty="0" err="1">
                <a:sym typeface="Wingdings" panose="05000000000000000000" pitchFamily="2" charset="2"/>
              </a:rPr>
              <a:t>warmte</a:t>
            </a:r>
            <a:endParaRPr lang="en-US" sz="2000" dirty="0"/>
          </a:p>
          <a:p>
            <a:pPr marL="571500" indent="-571500">
              <a:buFont typeface="Arial" panose="020B0604020202020204" pitchFamily="34" charset="0"/>
              <a:buChar char="•"/>
            </a:pPr>
            <a:r>
              <a:rPr lang="en-US" sz="2000" b="1" u="sng" dirty="0" err="1"/>
              <a:t>Fossiele</a:t>
            </a:r>
            <a:r>
              <a:rPr lang="en-US" sz="2000" b="1" u="sng" dirty="0"/>
              <a:t> </a:t>
            </a:r>
            <a:r>
              <a:rPr lang="en-US" sz="2000" b="1" u="sng" dirty="0" err="1"/>
              <a:t>brandstof</a:t>
            </a:r>
            <a:endParaRPr lang="en-US" sz="2000" b="1" u="sng" dirty="0"/>
          </a:p>
          <a:p>
            <a:pPr marL="1257300" lvl="1" indent="-571500">
              <a:buFont typeface="Arial" panose="020B0604020202020204" pitchFamily="34" charset="0"/>
              <a:buChar char="•"/>
            </a:pPr>
            <a:r>
              <a:rPr lang="en-US" sz="2000" dirty="0" err="1"/>
              <a:t>Elektriciteit</a:t>
            </a:r>
            <a:r>
              <a:rPr lang="en-US" sz="2000" dirty="0"/>
              <a:t>-centrale </a:t>
            </a:r>
            <a:r>
              <a:rPr lang="en-US" sz="2000" dirty="0">
                <a:sym typeface="Wingdings" panose="05000000000000000000" pitchFamily="2" charset="2"/>
              </a:rPr>
              <a:t> </a:t>
            </a:r>
            <a:r>
              <a:rPr lang="en-US" sz="2000" dirty="0" err="1">
                <a:sym typeface="Wingdings" panose="05000000000000000000" pitchFamily="2" charset="2"/>
              </a:rPr>
              <a:t>elektriciteit</a:t>
            </a:r>
            <a:endParaRPr lang="en-US" sz="2000" dirty="0"/>
          </a:p>
          <a:p>
            <a:pPr marL="1257300" lvl="1" indent="-571500">
              <a:buFont typeface="Arial" panose="020B0604020202020204" pitchFamily="34" charset="0"/>
              <a:buChar char="•"/>
            </a:pPr>
            <a:r>
              <a:rPr lang="en-US" sz="2000" dirty="0" err="1"/>
              <a:t>Warmte</a:t>
            </a:r>
            <a:r>
              <a:rPr lang="en-US" sz="2000" dirty="0"/>
              <a:t> –centrale </a:t>
            </a:r>
            <a:r>
              <a:rPr lang="en-US" sz="2000" dirty="0">
                <a:sym typeface="Wingdings" panose="05000000000000000000" pitchFamily="2" charset="2"/>
              </a:rPr>
              <a:t> </a:t>
            </a:r>
            <a:r>
              <a:rPr lang="en-US" sz="2000" dirty="0" err="1">
                <a:sym typeface="Wingdings" panose="05000000000000000000" pitchFamily="2" charset="2"/>
              </a:rPr>
              <a:t>warmte</a:t>
            </a:r>
            <a:endParaRPr lang="en-US" sz="2000" dirty="0"/>
          </a:p>
          <a:p>
            <a:pPr marL="1257300" lvl="1" indent="-571500">
              <a:buFont typeface="Arial" panose="020B0604020202020204" pitchFamily="34" charset="0"/>
              <a:buChar char="•"/>
            </a:pPr>
            <a:r>
              <a:rPr lang="en-US" sz="2000" dirty="0" err="1"/>
              <a:t>Verbandings</a:t>
            </a:r>
            <a:r>
              <a:rPr lang="en-US" sz="2000" dirty="0"/>
              <a:t> - </a:t>
            </a:r>
            <a:r>
              <a:rPr lang="en-US" sz="2000" dirty="0" err="1"/>
              <a:t>motoren</a:t>
            </a:r>
            <a:r>
              <a:rPr lang="en-US" sz="2000" dirty="0"/>
              <a:t> </a:t>
            </a:r>
            <a:r>
              <a:rPr lang="en-US" sz="2000" dirty="0">
                <a:sym typeface="Wingdings" panose="05000000000000000000" pitchFamily="2" charset="2"/>
              </a:rPr>
              <a:t> </a:t>
            </a:r>
            <a:r>
              <a:rPr lang="en-US" sz="2000" dirty="0" err="1">
                <a:sym typeface="Wingdings" panose="05000000000000000000" pitchFamily="2" charset="2"/>
              </a:rPr>
              <a:t>arbeid</a:t>
            </a:r>
            <a:endParaRPr lang="en-US" sz="2000" dirty="0"/>
          </a:p>
          <a:p>
            <a:pPr marL="571500" indent="-571500">
              <a:buFont typeface="Arial" panose="020B0604020202020204" pitchFamily="34" charset="0"/>
              <a:buChar char="•"/>
            </a:pPr>
            <a:r>
              <a:rPr lang="en-US" sz="2000" b="1" u="sng" dirty="0"/>
              <a:t>Wind</a:t>
            </a:r>
          </a:p>
          <a:p>
            <a:pPr marL="1257300" lvl="1" indent="-571500">
              <a:buFont typeface="Arial" panose="020B0604020202020204" pitchFamily="34" charset="0"/>
              <a:buChar char="•"/>
            </a:pPr>
            <a:r>
              <a:rPr lang="en-US" sz="2000" dirty="0" err="1"/>
              <a:t>Windturbine</a:t>
            </a:r>
            <a:r>
              <a:rPr lang="en-US" sz="2000" dirty="0"/>
              <a:t> </a:t>
            </a:r>
            <a:r>
              <a:rPr lang="en-US" sz="2000" dirty="0">
                <a:sym typeface="Wingdings" panose="05000000000000000000" pitchFamily="2" charset="2"/>
              </a:rPr>
              <a:t></a:t>
            </a:r>
            <a:r>
              <a:rPr lang="en-US" sz="2000" dirty="0" err="1">
                <a:sym typeface="Wingdings" panose="05000000000000000000" pitchFamily="2" charset="2"/>
              </a:rPr>
              <a:t>e</a:t>
            </a:r>
            <a:r>
              <a:rPr lang="en-US" sz="2000" dirty="0" err="1"/>
              <a:t>lektriciteit</a:t>
            </a:r>
            <a:endParaRPr lang="en-US" sz="2000" dirty="0"/>
          </a:p>
          <a:p>
            <a:pPr marL="571500" indent="-571500">
              <a:buFont typeface="Arial" panose="020B0604020202020204" pitchFamily="34" charset="0"/>
              <a:buChar char="•"/>
            </a:pPr>
            <a:r>
              <a:rPr lang="en-US" sz="2000" b="1" u="sng" dirty="0" err="1"/>
              <a:t>Zonlicht</a:t>
            </a:r>
            <a:endParaRPr lang="en-US" sz="2000" b="1" u="sng" dirty="0"/>
          </a:p>
          <a:p>
            <a:pPr marL="1257300" lvl="1" indent="-571500">
              <a:buFont typeface="Arial" panose="020B0604020202020204" pitchFamily="34" charset="0"/>
              <a:buChar char="•"/>
            </a:pPr>
            <a:r>
              <a:rPr lang="en-US" sz="2000" dirty="0" err="1"/>
              <a:t>Zonnepanelen</a:t>
            </a:r>
            <a:r>
              <a:rPr lang="en-US" sz="2000" dirty="0"/>
              <a:t> </a:t>
            </a:r>
            <a:r>
              <a:rPr lang="en-US" sz="2000" dirty="0">
                <a:sym typeface="Wingdings" panose="05000000000000000000" pitchFamily="2" charset="2"/>
              </a:rPr>
              <a:t></a:t>
            </a:r>
            <a:r>
              <a:rPr lang="en-US" sz="2000" dirty="0" err="1">
                <a:sym typeface="Wingdings" panose="05000000000000000000" pitchFamily="2" charset="2"/>
              </a:rPr>
              <a:t>e</a:t>
            </a:r>
            <a:r>
              <a:rPr lang="en-US" sz="2000" dirty="0" err="1"/>
              <a:t>lektriciteit</a:t>
            </a:r>
            <a:endParaRPr lang="en-US" sz="2000" dirty="0"/>
          </a:p>
          <a:p>
            <a:pPr marL="1257300" lvl="1" indent="-571500">
              <a:buFont typeface="Arial" panose="020B0604020202020204" pitchFamily="34" charset="0"/>
              <a:buChar char="•"/>
            </a:pPr>
            <a:r>
              <a:rPr lang="en-US" sz="2000" dirty="0" err="1"/>
              <a:t>Zonnecollector</a:t>
            </a:r>
            <a:r>
              <a:rPr lang="en-US" sz="2000" dirty="0"/>
              <a:t> </a:t>
            </a:r>
            <a:r>
              <a:rPr lang="en-US" sz="2000" dirty="0">
                <a:sym typeface="Wingdings" panose="05000000000000000000" pitchFamily="2" charset="2"/>
              </a:rPr>
              <a:t> </a:t>
            </a:r>
            <a:r>
              <a:rPr lang="en-US" sz="2000" dirty="0" err="1">
                <a:sym typeface="Wingdings" panose="05000000000000000000" pitchFamily="2" charset="2"/>
              </a:rPr>
              <a:t>warmte</a:t>
            </a:r>
            <a:endParaRPr lang="en-US" sz="2000" dirty="0"/>
          </a:p>
          <a:p>
            <a:pPr marL="571500" indent="-571500">
              <a:buFont typeface="Arial" panose="020B0604020202020204" pitchFamily="34" charset="0"/>
              <a:buChar char="•"/>
            </a:pPr>
            <a:r>
              <a:rPr lang="en-US" sz="2000" b="1" u="sng" dirty="0" err="1"/>
              <a:t>Verwarming</a:t>
            </a:r>
            <a:r>
              <a:rPr lang="en-US" sz="2000" b="1" u="sng" dirty="0"/>
              <a:t> van </a:t>
            </a:r>
            <a:r>
              <a:rPr lang="en-US" sz="2000" b="1" u="sng" dirty="0" err="1"/>
              <a:t>oppervlak</a:t>
            </a:r>
            <a:r>
              <a:rPr lang="en-US" sz="2000" b="1" u="sng" dirty="0"/>
              <a:t> </a:t>
            </a:r>
            <a:r>
              <a:rPr lang="en-US" sz="2000" b="1" u="sng" dirty="0" err="1"/>
              <a:t>en</a:t>
            </a:r>
            <a:r>
              <a:rPr lang="en-US" sz="2000" b="1" u="sng" dirty="0"/>
              <a:t> </a:t>
            </a:r>
            <a:r>
              <a:rPr lang="en-US" sz="2000" b="1" u="sng" dirty="0" err="1"/>
              <a:t>atmosfeer</a:t>
            </a:r>
            <a:endParaRPr lang="en-US" sz="2000" b="1" u="sng" dirty="0"/>
          </a:p>
          <a:p>
            <a:pPr marL="1257300" lvl="1" indent="-571500">
              <a:buFont typeface="Arial" panose="020B0604020202020204" pitchFamily="34" charset="0"/>
              <a:buChar char="•"/>
            </a:pPr>
            <a:r>
              <a:rPr lang="en-US" sz="2000" dirty="0" err="1"/>
              <a:t>Warmtepomp</a:t>
            </a:r>
            <a:r>
              <a:rPr lang="en-US" sz="2000" dirty="0"/>
              <a:t> </a:t>
            </a:r>
            <a:r>
              <a:rPr lang="en-US" sz="2000" dirty="0">
                <a:sym typeface="Wingdings" panose="05000000000000000000" pitchFamily="2" charset="2"/>
              </a:rPr>
              <a:t> </a:t>
            </a:r>
            <a:r>
              <a:rPr lang="en-US" sz="2000" dirty="0" err="1">
                <a:sym typeface="Wingdings" panose="05000000000000000000" pitchFamily="2" charset="2"/>
              </a:rPr>
              <a:t>warmte</a:t>
            </a:r>
            <a:endParaRPr lang="en-US" sz="2000" b="1" u="sng" dirty="0"/>
          </a:p>
          <a:p>
            <a:endParaRPr lang="en-US"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BE" dirty="0"/>
              <a:t>Energiebronnen </a:t>
            </a:r>
            <a:r>
              <a:rPr lang="nl-BE" dirty="0">
                <a:sym typeface="Wingdings" panose="05000000000000000000" pitchFamily="2" charset="2"/>
              </a:rPr>
              <a:t> energie </a:t>
            </a:r>
            <a:r>
              <a:rPr lang="nl-BE" dirty="0" err="1">
                <a:sym typeface="Wingdings" panose="05000000000000000000" pitchFamily="2" charset="2"/>
              </a:rPr>
              <a:t>omzetters</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3</a:t>
            </a:fld>
            <a:endParaRPr lang="nl-BE"/>
          </a:p>
        </p:txBody>
      </p:sp>
      <p:sp>
        <p:nvSpPr>
          <p:cNvPr id="12" name="Tekstvak 11">
            <a:extLst>
              <a:ext uri="{FF2B5EF4-FFF2-40B4-BE49-F238E27FC236}">
                <a16:creationId xmlns:a16="http://schemas.microsoft.com/office/drawing/2014/main" id="{E4255B4E-F45C-72C0-005D-656850C927A9}"/>
              </a:ext>
            </a:extLst>
          </p:cNvPr>
          <p:cNvSpPr txBox="1"/>
          <p:nvPr/>
        </p:nvSpPr>
        <p:spPr>
          <a:xfrm>
            <a:off x="8045783" y="9411284"/>
            <a:ext cx="9184942" cy="338554"/>
          </a:xfrm>
          <a:prstGeom prst="rect">
            <a:avLst/>
          </a:prstGeom>
          <a:noFill/>
        </p:spPr>
        <p:txBody>
          <a:bodyPr wrap="square">
            <a:spAutoFit/>
          </a:bodyPr>
          <a:lstStyle/>
          <a:p>
            <a:r>
              <a:rPr lang="nl-BE" sz="800" dirty="0"/>
              <a:t>https://www.google.com/url?sa=i&amp;url=https%3A%2F%2Fwibnet.nl%2Fheelal%2Fzonnestelsel%2Faarde%2Fastronomie-beweegt-de-aarde-van-de-zon-af&amp;psig=AOvVaw0-9Ngaw1o41MVYXDGaKgdL&amp;ust=1725626956604000&amp;source=images&amp;cd=vfe&amp;opi=89978449&amp;ved=0CBUQjhxqFwoTCKiNt8frq4gDFQAAAAAdAAAAABAE</a:t>
            </a:r>
          </a:p>
        </p:txBody>
      </p:sp>
    </p:spTree>
    <p:extLst>
      <p:ext uri="{BB962C8B-B14F-4D97-AF65-F5344CB8AC3E}">
        <p14:creationId xmlns:p14="http://schemas.microsoft.com/office/powerpoint/2010/main" val="1349530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B3F85085-4BD3-9685-A17A-BC8A86F23F0D}"/>
              </a:ext>
            </a:extLst>
          </p:cNvPr>
          <p:cNvPicPr>
            <a:picLocks noChangeAspect="1"/>
          </p:cNvPicPr>
          <p:nvPr/>
        </p:nvPicPr>
        <p:blipFill>
          <a:blip r:embed="rId3"/>
          <a:srcRect t="368" b="-1"/>
          <a:stretch/>
        </p:blipFill>
        <p:spPr>
          <a:xfrm>
            <a:off x="9667254" y="1676400"/>
            <a:ext cx="7671406" cy="7471200"/>
          </a:xfrm>
          <a:prstGeom prst="rect">
            <a:avLst/>
          </a:prstGeom>
          <a:noFill/>
        </p:spPr>
      </p:pic>
      <mc:AlternateContent xmlns:mc="http://schemas.openxmlformats.org/markup-compatibility/2006" xmlns:a14="http://schemas.microsoft.com/office/drawing/2010/main">
        <mc:Choice Requires="a14">
          <p:sp>
            <p:nvSpPr>
              <p:cNvPr id="9" name="Tijdelijke aanduiding voor tekst 11">
                <a:extLst>
                  <a:ext uri="{FF2B5EF4-FFF2-40B4-BE49-F238E27FC236}">
                    <a16:creationId xmlns:a16="http://schemas.microsoft.com/office/drawing/2014/main" id="{855D060F-2227-4DD8-D4CD-6F9158F76370}"/>
                  </a:ext>
                </a:extLst>
              </p:cNvPr>
              <p:cNvSpPr>
                <a:spLocks noGrp="1"/>
              </p:cNvSpPr>
              <p:nvPr>
                <p:ph type="body" sz="quarter" idx="17"/>
              </p:nvPr>
            </p:nvSpPr>
            <p:spPr>
              <a:xfrm>
                <a:off x="1068971" y="2025164"/>
                <a:ext cx="8217535" cy="3788782"/>
              </a:xfrm>
            </p:spPr>
            <p:txBody>
              <a:bodyPr>
                <a:normAutofit/>
              </a:bodyPr>
              <a:lstStyle/>
              <a:p>
                <a:r>
                  <a:rPr lang="nl-NL" sz="2000" dirty="0">
                    <a:effectLst/>
                  </a:rPr>
                  <a:t>Bij vele processen in de thermodynamica zal de druk variëren tijdens de volume verandering.</a:t>
                </a:r>
              </a:p>
              <a:p>
                <a:endParaRPr lang="nl-NL" sz="2000" dirty="0">
                  <a:effectLst/>
                </a:endParaRPr>
              </a:p>
              <a:p>
                <a:pPr/>
                <a14:m>
                  <m:oMathPara xmlns:m="http://schemas.openxmlformats.org/officeDocument/2006/math">
                    <m:oMathParaPr>
                      <m:jc m:val="centerGroup"/>
                    </m:oMathParaPr>
                    <m:oMath xmlns:m="http://schemas.openxmlformats.org/officeDocument/2006/math">
                      <m:r>
                        <a:rPr lang="nl-BE" sz="3000" i="1" smtClean="0">
                          <a:effectLst/>
                          <a:latin typeface="Cambria Math" panose="02040503050406030204" pitchFamily="18" charset="0"/>
                          <a:ea typeface="Times New Roman" panose="02020603050405020304" pitchFamily="18" charset="0"/>
                          <a:cs typeface="Times New Roman" panose="02020603050405020304" pitchFamily="18" charset="0"/>
                        </a:rPr>
                        <m:t>𝑊</m:t>
                      </m:r>
                      <m:r>
                        <a:rPr lang="nl-BE" sz="3000" i="1" smtClean="0">
                          <a:effectLst/>
                          <a:latin typeface="Cambria Math" panose="02040503050406030204" pitchFamily="18" charset="0"/>
                          <a:ea typeface="Times New Roman" panose="02020603050405020304" pitchFamily="18" charset="0"/>
                          <a:cs typeface="Times New Roman" panose="02020603050405020304" pitchFamily="18" charset="0"/>
                        </a:rPr>
                        <m:t>=</m:t>
                      </m:r>
                      <m:nary>
                        <m:naryPr>
                          <m:limLoc m:val="undOvr"/>
                          <m:ctrlPr>
                            <a:rPr lang="nl-BE" sz="3000" i="1">
                              <a:effectLst/>
                              <a:latin typeface="Cambria Math" panose="02040503050406030204" pitchFamily="18" charset="0"/>
                              <a:ea typeface="Times New Roman" panose="02020603050405020304" pitchFamily="18" charset="0"/>
                            </a:rPr>
                          </m:ctrlPr>
                        </m:naryPr>
                        <m:sub>
                          <m:sSub>
                            <m:sSubPr>
                              <m:ctrlPr>
                                <a:rPr lang="nl-BE" sz="3000" i="1">
                                  <a:effectLst/>
                                  <a:latin typeface="Cambria Math" panose="02040503050406030204" pitchFamily="18" charset="0"/>
                                  <a:ea typeface="Times New Roman" panose="02020603050405020304" pitchFamily="18" charset="0"/>
                                </a:rPr>
                              </m:ctrlPr>
                            </m:sSubPr>
                            <m:e>
                              <m:r>
                                <a:rPr lang="nl-BE" sz="3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NL" sz="3000" b="0" i="1" smtClean="0">
                                  <a:effectLst/>
                                  <a:latin typeface="Cambria Math" panose="02040503050406030204" pitchFamily="18" charset="0"/>
                                  <a:ea typeface="Times New Roman" panose="02020603050405020304" pitchFamily="18" charset="0"/>
                                  <a:cs typeface="Times New Roman" panose="02020603050405020304" pitchFamily="18" charset="0"/>
                                </a:rPr>
                                <m:t>𝐴</m:t>
                              </m:r>
                            </m:sub>
                          </m:sSub>
                        </m:sub>
                        <m:sup>
                          <m:sSub>
                            <m:sSubPr>
                              <m:ctrlPr>
                                <a:rPr lang="nl-BE" sz="3000" i="1">
                                  <a:effectLst/>
                                  <a:latin typeface="Cambria Math" panose="02040503050406030204" pitchFamily="18" charset="0"/>
                                  <a:ea typeface="Times New Roman" panose="02020603050405020304" pitchFamily="18" charset="0"/>
                                </a:rPr>
                              </m:ctrlPr>
                            </m:sSubPr>
                            <m:e>
                              <m:r>
                                <a:rPr lang="nl-BE" sz="3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NL" sz="3000" b="0" i="1" smtClean="0">
                                  <a:effectLst/>
                                  <a:latin typeface="Cambria Math" panose="02040503050406030204" pitchFamily="18" charset="0"/>
                                  <a:ea typeface="Times New Roman" panose="02020603050405020304" pitchFamily="18" charset="0"/>
                                  <a:cs typeface="Times New Roman" panose="02020603050405020304" pitchFamily="18" charset="0"/>
                                </a:rPr>
                                <m:t>𝐵</m:t>
                              </m:r>
                            </m:sub>
                          </m:sSub>
                        </m:sup>
                        <m:e>
                          <m:r>
                            <a:rPr lang="nl-BE" sz="30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3000" i="1">
                              <a:effectLst/>
                              <a:latin typeface="Cambria Math" panose="02040503050406030204" pitchFamily="18" charset="0"/>
                              <a:ea typeface="Times New Roman" panose="02020603050405020304" pitchFamily="18" charset="0"/>
                              <a:cs typeface="Times New Roman" panose="02020603050405020304" pitchFamily="18" charset="0"/>
                            </a:rPr>
                            <m:t>∙</m:t>
                          </m:r>
                          <m:r>
                            <a:rPr lang="nl-BE" sz="3000" i="1">
                              <a:effectLst/>
                              <a:latin typeface="Cambria Math" panose="02040503050406030204" pitchFamily="18" charset="0"/>
                              <a:ea typeface="Times New Roman" panose="02020603050405020304" pitchFamily="18" charset="0"/>
                              <a:cs typeface="Times New Roman" panose="02020603050405020304" pitchFamily="18" charset="0"/>
                            </a:rPr>
                            <m:t>𝑑𝑉</m:t>
                          </m:r>
                        </m:e>
                      </m:nary>
                    </m:oMath>
                  </m:oMathPara>
                </a14:m>
                <a:endParaRPr lang="nl-NL" sz="3000" dirty="0">
                  <a:effectLst/>
                </a:endParaRPr>
              </a:p>
              <a:p>
                <a:endParaRPr lang="nl-NL" sz="2000" dirty="0">
                  <a:effectLst/>
                </a:endParaRPr>
              </a:p>
              <a:p>
                <a:endParaRPr lang="nl-BE" sz="2000" dirty="0"/>
              </a:p>
            </p:txBody>
          </p:sp>
        </mc:Choice>
        <mc:Fallback xmlns="">
          <p:sp>
            <p:nvSpPr>
              <p:cNvPr id="9" name="Tijdelijke aanduiding voor tekst 11">
                <a:extLst>
                  <a:ext uri="{FF2B5EF4-FFF2-40B4-BE49-F238E27FC236}">
                    <a16:creationId xmlns:a16="http://schemas.microsoft.com/office/drawing/2014/main" id="{855D060F-2227-4DD8-D4CD-6F9158F76370}"/>
                  </a:ext>
                </a:extLst>
              </p:cNvPr>
              <p:cNvSpPr>
                <a:spLocks noGrp="1" noRot="1" noChangeAspect="1" noMove="1" noResize="1" noEditPoints="1" noAdjustHandles="1" noChangeArrowheads="1" noChangeShapeType="1" noTextEdit="1"/>
              </p:cNvSpPr>
              <p:nvPr>
                <p:ph type="body" sz="quarter" idx="17"/>
              </p:nvPr>
            </p:nvSpPr>
            <p:spPr>
              <a:xfrm>
                <a:off x="1068971" y="2025164"/>
                <a:ext cx="8217535" cy="3788782"/>
              </a:xfrm>
              <a:blipFill>
                <a:blip r:embed="rId4"/>
                <a:stretch>
                  <a:fillRect l="-742" t="-1608"/>
                </a:stretch>
              </a:blipFill>
            </p:spPr>
            <p:txBody>
              <a:bodyPr/>
              <a:lstStyle/>
              <a:p>
                <a:r>
                  <a:rPr lang="nl-BE">
                    <a:noFill/>
                  </a:rPr>
                  <a:t> </a:t>
                </a:r>
              </a:p>
            </p:txBody>
          </p:sp>
        </mc:Fallback>
      </mc:AlternateContent>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NL" dirty="0"/>
              <a:t>Druk verandering gedurende proces</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30</a:t>
            </a:fld>
            <a:endParaRPr lang="nl-BE"/>
          </a:p>
        </p:txBody>
      </p:sp>
    </p:spTree>
    <p:extLst>
      <p:ext uri="{BB962C8B-B14F-4D97-AF65-F5344CB8AC3E}">
        <p14:creationId xmlns:p14="http://schemas.microsoft.com/office/powerpoint/2010/main" val="163787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Polytroop</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31</a:t>
            </a:fld>
            <a:endParaRPr lang="nl-BE" dirty="0"/>
          </a:p>
        </p:txBody>
      </p:sp>
      <p:sp>
        <p:nvSpPr>
          <p:cNvPr id="14" name="Tekstvak 13">
            <a:extLst>
              <a:ext uri="{FF2B5EF4-FFF2-40B4-BE49-F238E27FC236}">
                <a16:creationId xmlns:a16="http://schemas.microsoft.com/office/drawing/2014/main" id="{9664CEE3-EDF2-8B9C-1695-306E20BF265D}"/>
              </a:ext>
            </a:extLst>
          </p:cNvPr>
          <p:cNvSpPr txBox="1"/>
          <p:nvPr/>
        </p:nvSpPr>
        <p:spPr>
          <a:xfrm>
            <a:off x="9632337" y="9392927"/>
            <a:ext cx="5575109" cy="215444"/>
          </a:xfrm>
          <a:prstGeom prst="rect">
            <a:avLst/>
          </a:prstGeom>
          <a:noFill/>
        </p:spPr>
        <p:txBody>
          <a:bodyPr wrap="square">
            <a:spAutoFit/>
          </a:bodyPr>
          <a:lstStyle/>
          <a:p>
            <a:r>
              <a:rPr lang="nl-BE" sz="800"/>
              <a:t>https://www.eigenplus.com/wp-content/uploads/2022/08/types_of_thermodynamic_process.png</a:t>
            </a:r>
            <a:endParaRPr lang="nl-BE" sz="800" dirty="0"/>
          </a:p>
        </p:txBody>
      </p:sp>
      <mc:AlternateContent xmlns:mc="http://schemas.openxmlformats.org/markup-compatibility/2006" xmlns:a14="http://schemas.microsoft.com/office/drawing/2010/main">
        <mc:Choice Requires="a14">
          <p:sp>
            <p:nvSpPr>
              <p:cNvPr id="2" name="Tijdelijke aanduiding voor tekst 11">
                <a:extLst>
                  <a:ext uri="{FF2B5EF4-FFF2-40B4-BE49-F238E27FC236}">
                    <a16:creationId xmlns:a16="http://schemas.microsoft.com/office/drawing/2014/main" id="{AE0166CF-F20F-AD5A-D805-3C2A89DEBDE5}"/>
                  </a:ext>
                </a:extLst>
              </p:cNvPr>
              <p:cNvSpPr>
                <a:spLocks noGrp="1"/>
              </p:cNvSpPr>
              <p:nvPr>
                <p:ph type="body" sz="quarter" idx="17"/>
              </p:nvPr>
            </p:nvSpPr>
            <p:spPr>
              <a:xfrm>
                <a:off x="1057275" y="2434473"/>
                <a:ext cx="7441265" cy="5127670"/>
              </a:xfrm>
            </p:spPr>
            <p:txBody>
              <a:bodyPr>
                <a:normAutofit lnSpcReduction="10000"/>
              </a:bodyPr>
              <a:lstStyle/>
              <a:p>
                <a:r>
                  <a:rPr lang="nl-NL" sz="2500" dirty="0">
                    <a:effectLst/>
                    <a:latin typeface="+mj-lt"/>
                  </a:rPr>
                  <a:t>Alle bovenstaande situaties vinden plaats onder ideale omstandigheden. Echter de realiteit leert ons dat ideale omstandigheden zelden tot nooit spontaan voorvallen in de natuur. Welke invloed heeft dit op onze kijk ?</a:t>
                </a:r>
              </a:p>
              <a:p>
                <a:pPr marL="342900" indent="-342900">
                  <a:buFont typeface="Arial" panose="020B0604020202020204" pitchFamily="34" charset="0"/>
                  <a:buChar char="•"/>
                </a:pPr>
                <a:r>
                  <a:rPr lang="nl-NL" sz="2500" dirty="0">
                    <a:latin typeface="+mj-lt"/>
                  </a:rPr>
                  <a:t>Isobaar	</a:t>
                </a:r>
                <a:r>
                  <a:rPr lang="nl-BE" sz="2500" dirty="0">
                    <a:effectLst/>
                    <a:latin typeface="+mj-lt"/>
                    <a:ea typeface="Times New Roman" panose="02020603050405020304" pitchFamily="18" charset="0"/>
                    <a:cs typeface="Times New Roman" panose="02020603050405020304" pitchFamily="18" charset="0"/>
                  </a:rPr>
                  <a:t> 			</a:t>
                </a:r>
                <a14:m>
                  <m:oMath xmlns:m="http://schemas.openxmlformats.org/officeDocument/2006/math">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𝑛</m:t>
                    </m:r>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nl-NL" sz="2500" dirty="0">
                  <a:latin typeface="+mj-lt"/>
                </a:endParaRPr>
              </a:p>
              <a:p>
                <a:pPr marL="342900" indent="-342900">
                  <a:buFont typeface="Arial" panose="020B0604020202020204" pitchFamily="34" charset="0"/>
                  <a:buChar char="•"/>
                </a:pPr>
                <a:r>
                  <a:rPr lang="nl-NL" sz="2500" dirty="0">
                    <a:effectLst/>
                    <a:latin typeface="+mj-lt"/>
                  </a:rPr>
                  <a:t>Isotherm			</a:t>
                </a:r>
                <a14:m>
                  <m:oMath xmlns:m="http://schemas.openxmlformats.org/officeDocument/2006/math">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𝑛</m:t>
                    </m:r>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nl-BE" altLang="nl-BE" sz="2500" b="1" dirty="0">
                    <a:latin typeface="+mj-lt"/>
                  </a:rPr>
                  <a:t>	</a:t>
                </a:r>
                <a:endParaRPr lang="nl-NL" sz="2500" dirty="0">
                  <a:effectLst/>
                  <a:latin typeface="+mj-lt"/>
                </a:endParaRPr>
              </a:p>
              <a:p>
                <a:pPr marL="342900" indent="-342900">
                  <a:buFont typeface="Arial" panose="020B0604020202020204" pitchFamily="34" charset="0"/>
                  <a:buChar char="•"/>
                </a:pPr>
                <a:r>
                  <a:rPr lang="nl-NL" sz="2500" dirty="0" err="1">
                    <a:effectLst/>
                    <a:latin typeface="+mj-lt"/>
                  </a:rPr>
                  <a:t>Is</a:t>
                </a:r>
                <a:r>
                  <a:rPr lang="nl-NL" sz="2500" dirty="0" err="1">
                    <a:latin typeface="+mj-lt"/>
                  </a:rPr>
                  <a:t>entropisch</a:t>
                </a:r>
                <a:r>
                  <a:rPr lang="nl-NL" sz="2500" dirty="0">
                    <a:latin typeface="+mj-lt"/>
                  </a:rPr>
                  <a:t> of </a:t>
                </a:r>
                <a:r>
                  <a:rPr lang="nl-NL" sz="2500" dirty="0" err="1">
                    <a:latin typeface="+mj-lt"/>
                  </a:rPr>
                  <a:t>adiabatisch</a:t>
                </a:r>
                <a:r>
                  <a:rPr lang="nl-NL" sz="2500" dirty="0">
                    <a:latin typeface="+mj-lt"/>
                  </a:rPr>
                  <a:t>		</a:t>
                </a:r>
                <a14:m>
                  <m:oMath xmlns:m="http://schemas.openxmlformats.org/officeDocument/2006/math">
                    <m:r>
                      <a:rPr lang="nl-BE" sz="2500" i="1">
                        <a:latin typeface="Cambria Math" panose="02040503050406030204" pitchFamily="18" charset="0"/>
                        <a:ea typeface="Times New Roman" panose="02020603050405020304" pitchFamily="18" charset="0"/>
                        <a:cs typeface="Times New Roman" panose="02020603050405020304" pitchFamily="18" charset="0"/>
                      </a:rPr>
                      <m:t>𝑛</m:t>
                    </m:r>
                    <m:r>
                      <a:rPr lang="nl-BE" sz="2500" i="1">
                        <a:latin typeface="Cambria Math" panose="02040503050406030204" pitchFamily="18" charset="0"/>
                        <a:ea typeface="Times New Roman" panose="02020603050405020304" pitchFamily="18" charset="0"/>
                        <a:cs typeface="Times New Roman" panose="02020603050405020304" pitchFamily="18" charset="0"/>
                      </a:rPr>
                      <m:t>=</m:t>
                    </m:r>
                    <m:r>
                      <a:rPr lang="nl-BE" sz="2500" i="1" smtClean="0">
                        <a:latin typeface="Cambria Math" panose="02040503050406030204" pitchFamily="18" charset="0"/>
                        <a:ea typeface="Times New Roman" panose="02020603050405020304" pitchFamily="18" charset="0"/>
                        <a:cs typeface="Times New Roman" panose="02020603050405020304" pitchFamily="18" charset="0"/>
                      </a:rPr>
                      <m:t>𝛾</m:t>
                    </m:r>
                  </m:oMath>
                </a14:m>
                <a:endParaRPr lang="nl-NL" sz="2500" dirty="0">
                  <a:latin typeface="+mj-lt"/>
                </a:endParaRPr>
              </a:p>
              <a:p>
                <a:pPr marL="342900" indent="-342900">
                  <a:buFont typeface="Arial" panose="020B0604020202020204" pitchFamily="34" charset="0"/>
                  <a:buChar char="•"/>
                </a:pPr>
                <a:r>
                  <a:rPr lang="nl-NL" sz="2500" dirty="0" err="1">
                    <a:effectLst/>
                    <a:latin typeface="+mj-lt"/>
                  </a:rPr>
                  <a:t>Isochoor</a:t>
                </a:r>
                <a:r>
                  <a:rPr lang="nl-NL" sz="2500" dirty="0">
                    <a:effectLst/>
                    <a:latin typeface="+mj-lt"/>
                  </a:rPr>
                  <a:t> 			</a:t>
                </a:r>
                <a:r>
                  <a:rPr lang="nl-BE" sz="2500" dirty="0">
                    <a:effectLst/>
                    <a:latin typeface="+mj-lt"/>
                    <a:ea typeface="Times New Roman" panose="02020603050405020304" pitchFamily="18" charset="0"/>
                    <a:cs typeface="Times New Roman" panose="02020603050405020304" pitchFamily="18" charset="0"/>
                  </a:rPr>
                  <a:t> </a:t>
                </a:r>
                <a14:m>
                  <m:oMath xmlns:m="http://schemas.openxmlformats.org/officeDocument/2006/math">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𝑛</m:t>
                    </m:r>
                    <m:r>
                      <a:rPr lang="nl-BE" sz="250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nl-NL" sz="2500" dirty="0">
                  <a:effectLst/>
                  <a:latin typeface="+mj-lt"/>
                </a:endParaRPr>
              </a:p>
              <a:p>
                <a:pPr marL="342900" indent="-342900">
                  <a:buFont typeface="Arial" panose="020B0604020202020204" pitchFamily="34" charset="0"/>
                  <a:buChar char="•"/>
                </a:pPr>
                <a:r>
                  <a:rPr lang="nl-NL" sz="2500" dirty="0">
                    <a:latin typeface="+mj-lt"/>
                  </a:rPr>
                  <a:t>Praktisch </a:t>
                </a:r>
                <a:r>
                  <a:rPr lang="nl-NL" sz="2500" dirty="0">
                    <a:latin typeface="+mj-lt"/>
                    <a:sym typeface="Wingdings" panose="05000000000000000000" pitchFamily="2" charset="2"/>
                  </a:rPr>
                  <a:t> Polytroop</a:t>
                </a:r>
              </a:p>
              <a:p>
                <a:pPr marL="1028700" lvl="1" indent="-342900">
                  <a:buFont typeface="Arial" panose="020B0604020202020204" pitchFamily="34" charset="0"/>
                  <a:buChar char="•"/>
                </a:pPr>
                <a:r>
                  <a:rPr lang="nl-NL" sz="2500" dirty="0">
                    <a:effectLst/>
                    <a:latin typeface="+mj-lt"/>
                    <a:sym typeface="Wingdings" panose="05000000000000000000" pitchFamily="2" charset="2"/>
                  </a:rPr>
                  <a:t>Ligt tussen Isotherm en </a:t>
                </a:r>
                <a:r>
                  <a:rPr lang="nl-NL" sz="2500" dirty="0" err="1">
                    <a:effectLst/>
                    <a:latin typeface="+mj-lt"/>
                    <a:sym typeface="Wingdings" panose="05000000000000000000" pitchFamily="2" charset="2"/>
                  </a:rPr>
                  <a:t>Isentroop</a:t>
                </a:r>
                <a:endParaRPr lang="nl-NL" sz="2500" dirty="0">
                  <a:effectLst/>
                  <a:latin typeface="+mj-lt"/>
                  <a:sym typeface="Wingdings" panose="05000000000000000000" pitchFamily="2" charset="2"/>
                </a:endParaRPr>
              </a:p>
              <a:p>
                <a:pPr marL="1028700" lvl="1" indent="-342900">
                  <a:buFont typeface="Arial" panose="020B0604020202020204" pitchFamily="34" charset="0"/>
                  <a:buChar char="•"/>
                </a:pPr>
                <a:r>
                  <a:rPr lang="nl-NL" sz="2500" dirty="0">
                    <a:latin typeface="+mj-lt"/>
                    <a:sym typeface="Wingdings" panose="05000000000000000000" pitchFamily="2" charset="2"/>
                  </a:rPr>
                  <a:t>Afhankelijk van </a:t>
                </a:r>
                <a:r>
                  <a:rPr lang="nl-NL" sz="2500" b="1" dirty="0" err="1">
                    <a:latin typeface="+mj-lt"/>
                    <a:sym typeface="Wingdings" panose="05000000000000000000" pitchFamily="2" charset="2"/>
                  </a:rPr>
                  <a:t>polytropische</a:t>
                </a:r>
                <a:r>
                  <a:rPr lang="nl-NL" sz="2500" b="1" dirty="0">
                    <a:latin typeface="+mj-lt"/>
                    <a:sym typeface="Wingdings" panose="05000000000000000000" pitchFamily="2" charset="2"/>
                  </a:rPr>
                  <a:t> index (n) </a:t>
                </a:r>
                <a14:m>
                  <m:oMath xmlns:m="http://schemas.openxmlformats.org/officeDocument/2006/math">
                    <m:r>
                      <a:rPr lang="nl-BE" sz="2800" i="1" smtClean="0">
                        <a:effectLst/>
                        <a:latin typeface="Cambria Math" panose="02040503050406030204" pitchFamily="18" charset="0"/>
                        <a:ea typeface="Times New Roman" panose="02020603050405020304" pitchFamily="18" charset="0"/>
                        <a:cs typeface="Times New Roman" panose="02020603050405020304" pitchFamily="18" charset="0"/>
                      </a:rPr>
                      <m:t>𝛾</m:t>
                    </m:r>
                    <m:r>
                      <a:rPr lang="nl-BE" sz="2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2800" i="1">
                            <a:effectLst/>
                            <a:latin typeface="Cambria Math" panose="02040503050406030204" pitchFamily="18" charset="0"/>
                            <a:ea typeface="Times New Roman" panose="02020603050405020304" pitchFamily="18" charset="0"/>
                          </a:rPr>
                        </m:ctrlPr>
                      </m:fPr>
                      <m:num>
                        <m:sSub>
                          <m:sSubPr>
                            <m:ctrlPr>
                              <a:rPr lang="nl-BE" sz="2800" i="1">
                                <a:effectLst/>
                                <a:latin typeface="Cambria Math" panose="02040503050406030204" pitchFamily="18" charset="0"/>
                                <a:ea typeface="Times New Roman" panose="02020603050405020304" pitchFamily="18" charset="0"/>
                              </a:rPr>
                            </m:ctrlPr>
                          </m:sSubPr>
                          <m:e>
                            <m:r>
                              <a:rPr lang="nl-BE" sz="2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nl-BE" sz="2800" i="1">
                                <a:effectLst/>
                                <a:latin typeface="Cambria Math" panose="02040503050406030204" pitchFamily="18" charset="0"/>
                                <a:ea typeface="Times New Roman" panose="02020603050405020304" pitchFamily="18" charset="0"/>
                                <a:cs typeface="Times New Roman" panose="02020603050405020304" pitchFamily="18" charset="0"/>
                              </a:rPr>
                              <m:t>𝑝</m:t>
                            </m:r>
                          </m:sub>
                        </m:sSub>
                      </m:num>
                      <m:den>
                        <m:sSub>
                          <m:sSubPr>
                            <m:ctrlPr>
                              <a:rPr lang="nl-BE" sz="2800" i="1">
                                <a:effectLst/>
                                <a:latin typeface="Cambria Math" panose="02040503050406030204" pitchFamily="18" charset="0"/>
                                <a:ea typeface="Times New Roman" panose="02020603050405020304" pitchFamily="18" charset="0"/>
                              </a:rPr>
                            </m:ctrlPr>
                          </m:sSubPr>
                          <m:e>
                            <m:r>
                              <a:rPr lang="nl-BE" sz="2800" i="1">
                                <a:effectLst/>
                                <a:latin typeface="Cambria Math" panose="02040503050406030204" pitchFamily="18" charset="0"/>
                                <a:ea typeface="Times New Roman" panose="02020603050405020304" pitchFamily="18" charset="0"/>
                                <a:cs typeface="Times New Roman" panose="02020603050405020304" pitchFamily="18" charset="0"/>
                              </a:rPr>
                              <m:t>𝑐</m:t>
                            </m:r>
                          </m:e>
                          <m:sub>
                            <m:r>
                              <a:rPr lang="nl-BE" sz="2800" i="1">
                                <a:effectLst/>
                                <a:latin typeface="Cambria Math" panose="02040503050406030204" pitchFamily="18" charset="0"/>
                                <a:ea typeface="Times New Roman" panose="02020603050405020304" pitchFamily="18" charset="0"/>
                                <a:cs typeface="Times New Roman" panose="02020603050405020304" pitchFamily="18" charset="0"/>
                              </a:rPr>
                              <m:t>𝑣</m:t>
                            </m:r>
                          </m:sub>
                        </m:sSub>
                      </m:den>
                    </m:f>
                  </m:oMath>
                </a14:m>
                <a:endParaRPr lang="nl-NL" sz="2500" b="1" dirty="0">
                  <a:effectLst/>
                  <a:latin typeface="+mj-lt"/>
                </a:endParaRPr>
              </a:p>
              <a:p>
                <a:endParaRPr lang="nl-NL" altLang="nl-BE" sz="2500" i="1" dirty="0"/>
              </a:p>
              <a:p>
                <a:endParaRPr lang="nl-BE" altLang="nl-BE" sz="2000" i="1" dirty="0"/>
              </a:p>
              <a:p>
                <a:endParaRPr lang="nl-NL" sz="2000" dirty="0">
                  <a:effectLst/>
                </a:endParaRPr>
              </a:p>
              <a:p>
                <a:endParaRPr lang="nl-NL" sz="2000" dirty="0">
                  <a:effectLst/>
                </a:endParaRPr>
              </a:p>
              <a:p>
                <a:endParaRPr lang="nl-BE" sz="2000" dirty="0"/>
              </a:p>
            </p:txBody>
          </p:sp>
        </mc:Choice>
        <mc:Fallback xmlns="">
          <p:sp>
            <p:nvSpPr>
              <p:cNvPr id="2" name="Tijdelijke aanduiding voor tekst 11">
                <a:extLst>
                  <a:ext uri="{FF2B5EF4-FFF2-40B4-BE49-F238E27FC236}">
                    <a16:creationId xmlns:a16="http://schemas.microsoft.com/office/drawing/2014/main" id="{AE0166CF-F20F-AD5A-D805-3C2A89DEBDE5}"/>
                  </a:ext>
                </a:extLst>
              </p:cNvPr>
              <p:cNvSpPr>
                <a:spLocks noGrp="1" noRot="1" noChangeAspect="1" noMove="1" noResize="1" noEditPoints="1" noAdjustHandles="1" noChangeArrowheads="1" noChangeShapeType="1" noTextEdit="1"/>
              </p:cNvSpPr>
              <p:nvPr>
                <p:ph type="body" sz="quarter" idx="17"/>
              </p:nvPr>
            </p:nvSpPr>
            <p:spPr>
              <a:xfrm>
                <a:off x="1057275" y="2434473"/>
                <a:ext cx="7441265" cy="5127670"/>
              </a:xfrm>
              <a:blipFill>
                <a:blip r:embed="rId2"/>
                <a:stretch>
                  <a:fillRect l="-1310" t="-2138" r="-1310"/>
                </a:stretch>
              </a:blipFill>
            </p:spPr>
            <p:txBody>
              <a:bodyPr/>
              <a:lstStyle/>
              <a:p>
                <a:r>
                  <a:rPr lang="nl-BE">
                    <a:noFill/>
                  </a:rPr>
                  <a:t> </a:t>
                </a:r>
              </a:p>
            </p:txBody>
          </p:sp>
        </mc:Fallback>
      </mc:AlternateContent>
      <p:pic>
        <p:nvPicPr>
          <p:cNvPr id="6" name="Afbeelding 5">
            <a:extLst>
              <a:ext uri="{FF2B5EF4-FFF2-40B4-BE49-F238E27FC236}">
                <a16:creationId xmlns:a16="http://schemas.microsoft.com/office/drawing/2014/main" id="{9D647626-7CF8-CD8E-FCB3-6FC4698FD8E2}"/>
              </a:ext>
            </a:extLst>
          </p:cNvPr>
          <p:cNvPicPr>
            <a:picLocks noChangeAspect="1"/>
          </p:cNvPicPr>
          <p:nvPr/>
        </p:nvPicPr>
        <p:blipFill>
          <a:blip r:embed="rId3"/>
          <a:srcRect l="17718" r="13389" b="5634"/>
          <a:stretch/>
        </p:blipFill>
        <p:spPr>
          <a:xfrm>
            <a:off x="9964270" y="1864324"/>
            <a:ext cx="7441265" cy="5734610"/>
          </a:xfrm>
          <a:prstGeom prst="rect">
            <a:avLst/>
          </a:prstGeom>
        </p:spPr>
      </p:pic>
      <p:graphicFrame>
        <p:nvGraphicFramePr>
          <p:cNvPr id="7" name="Tabel 6">
            <a:extLst>
              <a:ext uri="{FF2B5EF4-FFF2-40B4-BE49-F238E27FC236}">
                <a16:creationId xmlns:a16="http://schemas.microsoft.com/office/drawing/2014/main" id="{6610FB2C-7028-97E5-BEE1-DC8EEA9D9A9C}"/>
              </a:ext>
            </a:extLst>
          </p:cNvPr>
          <p:cNvGraphicFramePr>
            <a:graphicFrameLocks noGrp="1"/>
          </p:cNvGraphicFramePr>
          <p:nvPr/>
        </p:nvGraphicFramePr>
        <p:xfrm>
          <a:off x="1222486" y="7562143"/>
          <a:ext cx="10679003" cy="1485698"/>
        </p:xfrm>
        <a:graphic>
          <a:graphicData uri="http://schemas.openxmlformats.org/drawingml/2006/table">
            <a:tbl>
              <a:tblPr>
                <a:tableStyleId>{5C22544A-7EE6-4342-B048-85BDC9FD1C3A}</a:tableStyleId>
              </a:tblPr>
              <a:tblGrid>
                <a:gridCol w="3419786">
                  <a:extLst>
                    <a:ext uri="{9D8B030D-6E8A-4147-A177-3AD203B41FA5}">
                      <a16:colId xmlns:a16="http://schemas.microsoft.com/office/drawing/2014/main" val="1633055346"/>
                    </a:ext>
                  </a:extLst>
                </a:gridCol>
                <a:gridCol w="7259217">
                  <a:extLst>
                    <a:ext uri="{9D8B030D-6E8A-4147-A177-3AD203B41FA5}">
                      <a16:colId xmlns:a16="http://schemas.microsoft.com/office/drawing/2014/main" val="3926586392"/>
                    </a:ext>
                  </a:extLst>
                </a:gridCol>
              </a:tblGrid>
              <a:tr h="742849">
                <a:tc>
                  <a:txBody>
                    <a:bodyPr/>
                    <a:lstStyle/>
                    <a:p>
                      <a:r>
                        <a:rPr lang="nl-NL" sz="2000" dirty="0">
                          <a:effectLst/>
                        </a:rPr>
                        <a:t>Compressie</a:t>
                      </a:r>
                      <a:endParaRPr lang="nl-BE"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r>
                        <a:rPr lang="nl-NL" sz="1200" dirty="0">
                          <a:effectLst/>
                        </a:rPr>
                        <a:t>De </a:t>
                      </a:r>
                      <a:r>
                        <a:rPr lang="nl-NL" sz="2000" b="1" dirty="0">
                          <a:solidFill>
                            <a:srgbClr val="FF0000"/>
                          </a:solidFill>
                          <a:effectLst/>
                        </a:rPr>
                        <a:t>warmteafvoer</a:t>
                      </a:r>
                      <a:r>
                        <a:rPr lang="nl-NL" sz="1200" dirty="0">
                          <a:effectLst/>
                        </a:rPr>
                        <a:t> is echter </a:t>
                      </a:r>
                      <a:r>
                        <a:rPr lang="nl-NL" sz="2000" dirty="0">
                          <a:effectLst/>
                        </a:rPr>
                        <a:t>niet groot genoeg </a:t>
                      </a:r>
                      <a:r>
                        <a:rPr lang="nl-NL" sz="1200" dirty="0">
                          <a:effectLst/>
                        </a:rPr>
                        <a:t>om de temperatuur constant te houden. </a:t>
                      </a:r>
                      <a:r>
                        <a:rPr lang="nl-NL" sz="800" dirty="0">
                          <a:effectLst/>
                        </a:rPr>
                        <a:t>Bij temperatuur constant zouden we een isotherm hebben, dit is hier niet het geval. </a:t>
                      </a:r>
                      <a:r>
                        <a:rPr lang="nl-NL" sz="1000" dirty="0">
                          <a:effectLst/>
                        </a:rPr>
                        <a:t>Daarom noemen we dit </a:t>
                      </a:r>
                      <a:r>
                        <a:rPr lang="nl-NL" sz="2000" dirty="0" err="1">
                          <a:effectLst/>
                        </a:rPr>
                        <a:t>polytropisch</a:t>
                      </a:r>
                      <a:r>
                        <a:rPr lang="nl-NL" sz="1000" dirty="0">
                          <a:effectLst/>
                        </a:rPr>
                        <a:t>.</a:t>
                      </a:r>
                      <a:endParaRPr lang="nl-B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1877810475"/>
                  </a:ext>
                </a:extLst>
              </a:tr>
              <a:tr h="742849">
                <a:tc>
                  <a:txBody>
                    <a:bodyPr/>
                    <a:lstStyle/>
                    <a:p>
                      <a:r>
                        <a:rPr lang="nl-NL" sz="2000" dirty="0">
                          <a:effectLst/>
                        </a:rPr>
                        <a:t>Expansie</a:t>
                      </a:r>
                      <a:endParaRPr lang="nl-BE" sz="2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tc>
                  <a:txBody>
                    <a:bodyPr/>
                    <a:lstStyle/>
                    <a:p>
                      <a:r>
                        <a:rPr lang="nl-NL" sz="1200" dirty="0">
                          <a:effectLst/>
                        </a:rPr>
                        <a:t>De </a:t>
                      </a:r>
                      <a:r>
                        <a:rPr lang="nl-NL" sz="2000" b="1" dirty="0">
                          <a:solidFill>
                            <a:srgbClr val="FF0000"/>
                          </a:solidFill>
                          <a:effectLst/>
                        </a:rPr>
                        <a:t>warmtetoevoer</a:t>
                      </a:r>
                      <a:r>
                        <a:rPr lang="nl-NL" sz="1200" dirty="0">
                          <a:effectLst/>
                        </a:rPr>
                        <a:t> is echter </a:t>
                      </a:r>
                      <a:r>
                        <a:rPr lang="nl-NL" sz="2000" dirty="0">
                          <a:effectLst/>
                        </a:rPr>
                        <a:t>niet groot genoeg </a:t>
                      </a:r>
                      <a:r>
                        <a:rPr lang="nl-NL" sz="1200" dirty="0">
                          <a:effectLst/>
                        </a:rPr>
                        <a:t>om de temperatuur constant te houden. </a:t>
                      </a:r>
                      <a:r>
                        <a:rPr lang="nl-NL" sz="800" dirty="0">
                          <a:effectLst/>
                        </a:rPr>
                        <a:t>Bij temperatuur constant zouden we een isotherm hebben. </a:t>
                      </a:r>
                      <a:r>
                        <a:rPr lang="nl-NL" sz="1000" dirty="0">
                          <a:effectLst/>
                        </a:rPr>
                        <a:t>Daarom noemen we dit </a:t>
                      </a:r>
                      <a:r>
                        <a:rPr lang="nl-NL" sz="2000" dirty="0" err="1">
                          <a:effectLst/>
                        </a:rPr>
                        <a:t>polytropisch</a:t>
                      </a:r>
                      <a:r>
                        <a:rPr lang="nl-NL" sz="1000" dirty="0">
                          <a:effectLst/>
                        </a:rPr>
                        <a:t>.</a:t>
                      </a:r>
                      <a:endParaRPr lang="nl-B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tc>
                <a:extLst>
                  <a:ext uri="{0D108BD9-81ED-4DB2-BD59-A6C34878D82A}">
                    <a16:rowId xmlns:a16="http://schemas.microsoft.com/office/drawing/2014/main" val="516798446"/>
                  </a:ext>
                </a:extLst>
              </a:tr>
            </a:tbl>
          </a:graphicData>
        </a:graphic>
      </p:graphicFrame>
    </p:spTree>
    <p:extLst>
      <p:ext uri="{BB962C8B-B14F-4D97-AF65-F5344CB8AC3E}">
        <p14:creationId xmlns:p14="http://schemas.microsoft.com/office/powerpoint/2010/main" val="1812936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Isotherm proces (∆T = 0)</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32</a:t>
            </a:fld>
            <a:endParaRPr lang="nl-BE" dirty="0"/>
          </a:p>
        </p:txBody>
      </p:sp>
      <p:sp>
        <p:nvSpPr>
          <p:cNvPr id="8" name="Tijdelijke aanduiding voor tekst 11">
            <a:extLst>
              <a:ext uri="{FF2B5EF4-FFF2-40B4-BE49-F238E27FC236}">
                <a16:creationId xmlns:a16="http://schemas.microsoft.com/office/drawing/2014/main" id="{15BE4080-51A9-A7D7-51FC-B64D13B19DEC}"/>
              </a:ext>
            </a:extLst>
          </p:cNvPr>
          <p:cNvSpPr>
            <a:spLocks noGrp="1"/>
          </p:cNvSpPr>
          <p:nvPr>
            <p:ph type="body" sz="quarter" idx="17"/>
          </p:nvPr>
        </p:nvSpPr>
        <p:spPr>
          <a:xfrm>
            <a:off x="998692" y="1924445"/>
            <a:ext cx="16575629" cy="1405609"/>
          </a:xfrm>
        </p:spPr>
        <p:txBody>
          <a:bodyPr>
            <a:normAutofit/>
          </a:bodyPr>
          <a:lstStyle/>
          <a:p>
            <a:r>
              <a:rPr lang="nl-NL" sz="2500" dirty="0">
                <a:effectLst/>
                <a:latin typeface="+mj-lt"/>
              </a:rPr>
              <a:t>Hebben we een proces waarbij de temperatuur constant is, dan spreken we van een isotherm proces.</a:t>
            </a:r>
          </a:p>
          <a:p>
            <a:r>
              <a:rPr lang="nl-NL" sz="2500" dirty="0">
                <a:effectLst/>
                <a:latin typeface="+mj-lt"/>
              </a:rPr>
              <a:t>Isotherm is de Griekse vertaling voor 'gelijke temperatuur'. Spreken we van een ideaal gas dan weten we door de wet van Boyle dat druk maal volume constant is bij een gegeven temperatuur T.</a:t>
            </a:r>
          </a:p>
          <a:p>
            <a:endParaRPr lang="nl-NL" sz="2000" dirty="0">
              <a:effectLst/>
            </a:endParaRPr>
          </a:p>
          <a:p>
            <a:endParaRPr lang="nl-NL" sz="2000" dirty="0">
              <a:effectLst/>
            </a:endParaRPr>
          </a:p>
          <a:p>
            <a:endParaRPr lang="nl-BE" sz="2000" dirty="0"/>
          </a:p>
        </p:txBody>
      </p:sp>
      <p:pic>
        <p:nvPicPr>
          <p:cNvPr id="1028" name="Picture 4">
            <a:extLst>
              <a:ext uri="{FF2B5EF4-FFF2-40B4-BE49-F238E27FC236}">
                <a16:creationId xmlns:a16="http://schemas.microsoft.com/office/drawing/2014/main" id="{3FE8B2DC-56DD-9811-657F-253707C0A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675"/>
          <a:stretch/>
        </p:blipFill>
        <p:spPr bwMode="auto">
          <a:xfrm>
            <a:off x="3524961" y="3735261"/>
            <a:ext cx="10801350" cy="536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334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err="1"/>
              <a:t>Adiabatisch</a:t>
            </a:r>
            <a:r>
              <a:rPr lang="nl-NL" dirty="0"/>
              <a:t> proces (Q = 0)- </a:t>
            </a:r>
            <a:r>
              <a:rPr lang="nl-NL" dirty="0" err="1"/>
              <a:t>isentroop</a:t>
            </a:r>
            <a:endParaRPr lang="nl-NL"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33</a:t>
            </a:fld>
            <a:endParaRPr lang="nl-BE" dirty="0"/>
          </a:p>
        </p:txBody>
      </p:sp>
      <p:sp>
        <p:nvSpPr>
          <p:cNvPr id="8" name="Tijdelijke aanduiding voor tekst 11">
            <a:extLst>
              <a:ext uri="{FF2B5EF4-FFF2-40B4-BE49-F238E27FC236}">
                <a16:creationId xmlns:a16="http://schemas.microsoft.com/office/drawing/2014/main" id="{15BE4080-51A9-A7D7-51FC-B64D13B19DEC}"/>
              </a:ext>
            </a:extLst>
          </p:cNvPr>
          <p:cNvSpPr>
            <a:spLocks noGrp="1"/>
          </p:cNvSpPr>
          <p:nvPr>
            <p:ph type="body" sz="quarter" idx="17"/>
          </p:nvPr>
        </p:nvSpPr>
        <p:spPr>
          <a:xfrm>
            <a:off x="1057275" y="2434473"/>
            <a:ext cx="9332663" cy="4988303"/>
          </a:xfrm>
        </p:spPr>
        <p:txBody>
          <a:bodyPr>
            <a:normAutofit/>
          </a:bodyPr>
          <a:lstStyle/>
          <a:p>
            <a:r>
              <a:rPr lang="nl-NL" sz="2500" dirty="0">
                <a:effectLst/>
                <a:latin typeface="+mj-lt"/>
              </a:rPr>
              <a:t>Dit is een proces waarbij er </a:t>
            </a:r>
            <a:r>
              <a:rPr lang="nl-NL" sz="2500" dirty="0">
                <a:solidFill>
                  <a:srgbClr val="FF0000"/>
                </a:solidFill>
                <a:effectLst/>
                <a:latin typeface="+mj-lt"/>
              </a:rPr>
              <a:t>geen warmte in of uit  </a:t>
            </a:r>
            <a:r>
              <a:rPr lang="nl-NL" sz="2500" dirty="0">
                <a:effectLst/>
                <a:latin typeface="+mj-lt"/>
              </a:rPr>
              <a:t>het proces stroomt.</a:t>
            </a:r>
          </a:p>
          <a:p>
            <a:r>
              <a:rPr lang="nl-NL" sz="2500" dirty="0">
                <a:effectLst/>
                <a:latin typeface="+mj-lt"/>
              </a:rPr>
              <a:t>We kunnen 2 situaties hebben waarbij dit kan voorkomen.</a:t>
            </a:r>
          </a:p>
          <a:p>
            <a:r>
              <a:rPr lang="nl-NL" sz="2500" dirty="0">
                <a:effectLst/>
                <a:latin typeface="+mj-lt"/>
              </a:rPr>
              <a:t> </a:t>
            </a:r>
          </a:p>
          <a:p>
            <a:r>
              <a:rPr lang="nl-NL" sz="2500" dirty="0">
                <a:effectLst/>
                <a:latin typeface="+mj-lt"/>
              </a:rPr>
              <a:t>Ten eerste kan er sprake zijn van een systeem die in die mate geïsoleerd is dat er geen warmte kan uitstromen.</a:t>
            </a:r>
          </a:p>
          <a:p>
            <a:endParaRPr lang="nl-NL" sz="2500" dirty="0">
              <a:effectLst/>
              <a:latin typeface="+mj-lt"/>
            </a:endParaRPr>
          </a:p>
          <a:p>
            <a:r>
              <a:rPr lang="nl-NL" sz="2500" dirty="0">
                <a:effectLst/>
                <a:latin typeface="+mj-lt"/>
              </a:rPr>
              <a:t>Ten tweede kan het verloop van het proces zo snel gebeuren dat de warmte de tijd niet heeft om weg te stromen.</a:t>
            </a:r>
          </a:p>
          <a:p>
            <a:r>
              <a:rPr lang="nl-BE" altLang="nl-BE" sz="2000" i="1" dirty="0">
                <a:latin typeface="+mj-lt"/>
              </a:rPr>
              <a:t>Voorbeeld: Kijken we specifiek naar de gebeurtenissen in de motor. Dan zal een zeer snelle expansie van gassen zo snel geschieden dat er geen tijd bestaat om warmte te gaan uitwisselen met de omgeving.</a:t>
            </a:r>
          </a:p>
          <a:p>
            <a:endParaRPr lang="nl-NL" sz="2000" dirty="0">
              <a:effectLst/>
            </a:endParaRPr>
          </a:p>
          <a:p>
            <a:endParaRPr lang="nl-NL" sz="2000" dirty="0">
              <a:effectLst/>
            </a:endParaRPr>
          </a:p>
          <a:p>
            <a:endParaRPr lang="nl-BE" sz="2000" dirty="0"/>
          </a:p>
        </p:txBody>
      </p:sp>
      <p:pic>
        <p:nvPicPr>
          <p:cNvPr id="2" name="Afbeelding 1">
            <a:extLst>
              <a:ext uri="{FF2B5EF4-FFF2-40B4-BE49-F238E27FC236}">
                <a16:creationId xmlns:a16="http://schemas.microsoft.com/office/drawing/2014/main" id="{C98FF0CA-306E-C4B4-D414-FDFBF337CEED}"/>
              </a:ext>
            </a:extLst>
          </p:cNvPr>
          <p:cNvPicPr>
            <a:picLocks noChangeAspect="1"/>
          </p:cNvPicPr>
          <p:nvPr/>
        </p:nvPicPr>
        <p:blipFill>
          <a:blip r:embed="rId2"/>
          <a:stretch>
            <a:fillRect/>
          </a:stretch>
        </p:blipFill>
        <p:spPr>
          <a:xfrm>
            <a:off x="10716321" y="1843686"/>
            <a:ext cx="6858000" cy="5667375"/>
          </a:xfrm>
          <a:prstGeom prst="rect">
            <a:avLst/>
          </a:prstGeom>
        </p:spPr>
      </p:pic>
      <mc:AlternateContent xmlns:mc="http://schemas.openxmlformats.org/markup-compatibility/2006" xmlns:a14="http://schemas.microsoft.com/office/drawing/2010/main">
        <mc:Choice Requires="a14">
          <p:sp>
            <p:nvSpPr>
              <p:cNvPr id="6" name="Tekstvak 5">
                <a:extLst>
                  <a:ext uri="{FF2B5EF4-FFF2-40B4-BE49-F238E27FC236}">
                    <a16:creationId xmlns:a16="http://schemas.microsoft.com/office/drawing/2014/main" id="{8576BB55-1AFD-A783-37A9-B2C2BB076E1E}"/>
                  </a:ext>
                </a:extLst>
              </p:cNvPr>
              <p:cNvSpPr txBox="1"/>
              <p:nvPr/>
            </p:nvSpPr>
            <p:spPr>
              <a:xfrm>
                <a:off x="1114717" y="7599347"/>
                <a:ext cx="5797071" cy="1235851"/>
              </a:xfrm>
              <a:prstGeom prst="rect">
                <a:avLst/>
              </a:prstGeom>
              <a:solidFill>
                <a:schemeClr val="accent5"/>
              </a:solidFill>
            </p:spPr>
            <p:txBody>
              <a:bodyPr wrap="square">
                <a:spAutoFit/>
              </a:bodyPr>
              <a:lstStyle/>
              <a:p>
                <a:pPr/>
                <a14:m>
                  <m:oMathPara xmlns:m="http://schemas.openxmlformats.org/officeDocument/2006/math">
                    <m:oMathParaPr>
                      <m:jc m:val="left"/>
                    </m:oMathParaPr>
                    <m:oMath xmlns:m="http://schemas.openxmlformats.org/officeDocument/2006/math">
                      <m:r>
                        <a:rPr lang="nl-NL" sz="150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smtClean="0">
                          <a:latin typeface="Cambria Math" panose="02040503050406030204" pitchFamily="18" charset="0"/>
                          <a:ea typeface="Times New Roman" panose="02020603050405020304" pitchFamily="18" charset="0"/>
                          <a:cs typeface="Times New Roman" panose="02020603050405020304" pitchFamily="18" charset="0"/>
                        </a:rPr>
                        <m:t>De</m:t>
                      </m:r>
                      <m:r>
                        <a:rPr lang="nl-NL" sz="150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smtClean="0">
                          <a:latin typeface="Cambria Math" panose="02040503050406030204" pitchFamily="18" charset="0"/>
                          <a:ea typeface="Times New Roman" panose="02020603050405020304" pitchFamily="18" charset="0"/>
                          <a:cs typeface="Times New Roman" panose="02020603050405020304" pitchFamily="18" charset="0"/>
                        </a:rPr>
                        <m:t>inwendige</m:t>
                      </m:r>
                      <m:r>
                        <a:rPr lang="nl-NL" sz="150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smtClean="0">
                          <a:latin typeface="Cambria Math" panose="02040503050406030204" pitchFamily="18" charset="0"/>
                          <a:ea typeface="Times New Roman" panose="02020603050405020304" pitchFamily="18" charset="0"/>
                          <a:cs typeface="Times New Roman" panose="02020603050405020304" pitchFamily="18" charset="0"/>
                        </a:rPr>
                        <m:t>energie</m:t>
                      </m:r>
                      <m:r>
                        <a:rPr lang="nl-NL" sz="150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smtClean="0">
                          <a:latin typeface="Cambria Math" panose="02040503050406030204" pitchFamily="18" charset="0"/>
                          <a:ea typeface="Times New Roman" panose="02020603050405020304" pitchFamily="18" charset="0"/>
                          <a:cs typeface="Times New Roman" panose="02020603050405020304" pitchFamily="18" charset="0"/>
                        </a:rPr>
                        <m:t>neemt</m:t>
                      </m:r>
                      <m:r>
                        <a:rPr lang="nl-NL" sz="150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smtClean="0">
                          <a:latin typeface="Cambria Math" panose="02040503050406030204" pitchFamily="18" charset="0"/>
                          <a:ea typeface="Times New Roman" panose="02020603050405020304" pitchFamily="18" charset="0"/>
                          <a:cs typeface="Times New Roman" panose="02020603050405020304" pitchFamily="18" charset="0"/>
                        </a:rPr>
                        <m:t>toe</m:t>
                      </m:r>
                      <m:r>
                        <a:rPr lang="nl-NL" sz="150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smtClean="0">
                          <a:latin typeface="Cambria Math" panose="02040503050406030204" pitchFamily="18" charset="0"/>
                          <a:ea typeface="Times New Roman" panose="02020603050405020304" pitchFamily="18" charset="0"/>
                          <a:cs typeface="Times New Roman" panose="02020603050405020304" pitchFamily="18" charset="0"/>
                        </a:rPr>
                        <m:t>De</m:t>
                      </m:r>
                      <m:r>
                        <a:rPr lang="nl-NL" sz="150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smtClean="0">
                          <a:latin typeface="Cambria Math" panose="02040503050406030204" pitchFamily="18" charset="0"/>
                          <a:ea typeface="Times New Roman" panose="02020603050405020304" pitchFamily="18" charset="0"/>
                          <a:cs typeface="Times New Roman" panose="02020603050405020304" pitchFamily="18" charset="0"/>
                        </a:rPr>
                        <m:t>temperatuur</m:t>
                      </m:r>
                      <m:r>
                        <a:rPr lang="nl-NL" sz="150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smtClean="0">
                          <a:latin typeface="Cambria Math" panose="02040503050406030204" pitchFamily="18" charset="0"/>
                          <a:ea typeface="Times New Roman" panose="02020603050405020304" pitchFamily="18" charset="0"/>
                          <a:cs typeface="Times New Roman" panose="02020603050405020304" pitchFamily="18" charset="0"/>
                        </a:rPr>
                        <m:t>stijgt</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De</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druk</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stijgt</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Het</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volume</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verkleint</m:t>
                      </m:r>
                      <m:r>
                        <a:rPr lang="nl-NL" sz="1500" i="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er</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wordt</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arbeid</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gebruikt</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om</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de</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inwendige</m:t>
                      </m:r>
                    </m:oMath>
                  </m:oMathPara>
                </a14:m>
                <a:endParaRPr lang="nl-NL" sz="1500" i="0" dirty="0">
                  <a:latin typeface="+mj-lt"/>
                  <a:ea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energie</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te</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doen</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stijgen</m:t>
                      </m:r>
                      <m:r>
                        <a:rPr lang="nl-NL" sz="1500" i="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Bij</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een</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adiabatische</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compressie</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i="0">
                          <a:latin typeface="Cambria Math" panose="02040503050406030204" pitchFamily="18" charset="0"/>
                          <a:ea typeface="Times New Roman" panose="02020603050405020304" pitchFamily="18" charset="0"/>
                          <a:cs typeface="Times New Roman" panose="02020603050405020304" pitchFamily="18" charset="0"/>
                        </a:rPr>
                        <m:t>is</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nl-NL" sz="1500" i="0" dirty="0">
                  <a:latin typeface="+mj-lt"/>
                  <a:ea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nl-NL" sz="1500" b="1" i="0">
                          <a:latin typeface="Cambria Math" panose="02040503050406030204" pitchFamily="18" charset="0"/>
                          <a:ea typeface="Times New Roman" panose="02020603050405020304" pitchFamily="18" charset="0"/>
                          <a:cs typeface="Times New Roman" panose="02020603050405020304" pitchFamily="18" charset="0"/>
                        </a:rPr>
                        <m:t>𝐖</m:t>
                      </m:r>
                      <m:r>
                        <a:rPr lang="nl-NL" sz="1500" b="1" i="0">
                          <a:latin typeface="Cambria Math" panose="02040503050406030204" pitchFamily="18" charset="0"/>
                          <a:ea typeface="Times New Roman" panose="02020603050405020304" pitchFamily="18" charset="0"/>
                          <a:cs typeface="Times New Roman" panose="02020603050405020304" pitchFamily="18" charset="0"/>
                        </a:rPr>
                        <m:t> </m:t>
                      </m:r>
                      <m:r>
                        <a:rPr lang="nl-NL" sz="1500" b="1" i="0">
                          <a:latin typeface="Cambria Math" panose="02040503050406030204" pitchFamily="18" charset="0"/>
                          <a:ea typeface="Times New Roman" panose="02020603050405020304" pitchFamily="18" charset="0"/>
                          <a:cs typeface="Times New Roman" panose="02020603050405020304" pitchFamily="18" charset="0"/>
                        </a:rPr>
                        <m:t>𝐧𝐞𝐠𝐚𝐭𝐢𝐞𝐟</m:t>
                      </m:r>
                      <m:r>
                        <a:rPr lang="nl-NL" sz="1500" i="0">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dirty="0">
                  <a:latin typeface="+mj-lt"/>
                </a:endParaRPr>
              </a:p>
            </p:txBody>
          </p:sp>
        </mc:Choice>
        <mc:Fallback xmlns="">
          <p:sp>
            <p:nvSpPr>
              <p:cNvPr id="6" name="Tekstvak 5">
                <a:extLst>
                  <a:ext uri="{FF2B5EF4-FFF2-40B4-BE49-F238E27FC236}">
                    <a16:creationId xmlns:a16="http://schemas.microsoft.com/office/drawing/2014/main" id="{8576BB55-1AFD-A783-37A9-B2C2BB076E1E}"/>
                  </a:ext>
                </a:extLst>
              </p:cNvPr>
              <p:cNvSpPr txBox="1">
                <a:spLocks noRot="1" noChangeAspect="1" noMove="1" noResize="1" noEditPoints="1" noAdjustHandles="1" noChangeArrowheads="1" noChangeShapeType="1" noTextEdit="1"/>
              </p:cNvSpPr>
              <p:nvPr/>
            </p:nvSpPr>
            <p:spPr>
              <a:xfrm>
                <a:off x="1114717" y="7599347"/>
                <a:ext cx="5797071" cy="1235851"/>
              </a:xfrm>
              <a:prstGeom prst="rect">
                <a:avLst/>
              </a:prstGeom>
              <a:blipFill>
                <a:blip r:embed="rId3"/>
                <a:stretch>
                  <a:fillRect b="-2475"/>
                </a:stretch>
              </a:blipFill>
            </p:spPr>
            <p:txBody>
              <a:bodyPr/>
              <a:lstStyle/>
              <a:p>
                <a:r>
                  <a:rPr lang="nl-BE">
                    <a:noFill/>
                  </a:rPr>
                  <a:t> </a:t>
                </a:r>
              </a:p>
            </p:txBody>
          </p:sp>
        </mc:Fallback>
      </mc:AlternateContent>
      <mc:AlternateContent xmlns:mc="http://schemas.openxmlformats.org/markup-compatibility/2006" xmlns:a14="http://schemas.microsoft.com/office/drawing/2010/main">
        <mc:Choice Requires="a14">
          <p:sp>
            <p:nvSpPr>
              <p:cNvPr id="7" name="Tekstvak 6">
                <a:extLst>
                  <a:ext uri="{FF2B5EF4-FFF2-40B4-BE49-F238E27FC236}">
                    <a16:creationId xmlns:a16="http://schemas.microsoft.com/office/drawing/2014/main" id="{E9060A82-1A28-1D29-1271-6050133E620A}"/>
                  </a:ext>
                </a:extLst>
              </p:cNvPr>
              <p:cNvSpPr txBox="1"/>
              <p:nvPr/>
            </p:nvSpPr>
            <p:spPr>
              <a:xfrm>
                <a:off x="10389938" y="7599347"/>
                <a:ext cx="5797071" cy="1235851"/>
              </a:xfrm>
              <a:prstGeom prst="rect">
                <a:avLst/>
              </a:prstGeom>
              <a:solidFill>
                <a:schemeClr val="accent5"/>
              </a:solidFill>
            </p:spPr>
            <p:txBody>
              <a:bodyPr wrap="square">
                <a:spAutoFit/>
              </a:bodyPr>
              <a:lstStyle/>
              <a:p>
                <a:pPr/>
                <a14:m>
                  <m:oMathPara xmlns:m="http://schemas.openxmlformats.org/officeDocument/2006/math">
                    <m:oMathParaPr>
                      <m:jc m:val="left"/>
                    </m:oMathParaPr>
                    <m:oMath xmlns:m="http://schemas.openxmlformats.org/officeDocument/2006/math">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De</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inwendige</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energie</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neemt</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af</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De</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temperatuur</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daalt</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De</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druk</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daalt</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Het</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volume</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vergroot</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er</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wordt</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arbeid</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geleverd</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ten</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smtClean="0">
                          <a:latin typeface="Cambria Math" panose="02040503050406030204" pitchFamily="18" charset="0"/>
                          <a:ea typeface="Times New Roman" panose="02020603050405020304" pitchFamily="18" charset="0"/>
                          <a:cs typeface="Times New Roman" panose="02020603050405020304" pitchFamily="18" charset="0"/>
                        </a:rPr>
                        <m:t>koste</m:t>
                      </m:r>
                      <m:r>
                        <a:rPr lang="nl-NL" sz="1500" smtClean="0">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nl-NL" sz="1500" dirty="0">
                  <a:latin typeface="+mj-lt"/>
                  <a:ea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m:rPr>
                          <m:sty m:val="p"/>
                        </m:rPr>
                        <a:rPr lang="nl-NL" sz="1500">
                          <a:latin typeface="Cambria Math" panose="02040503050406030204" pitchFamily="18" charset="0"/>
                          <a:ea typeface="Times New Roman" panose="02020603050405020304" pitchFamily="18" charset="0"/>
                          <a:cs typeface="Times New Roman" panose="02020603050405020304" pitchFamily="18" charset="0"/>
                        </a:rPr>
                        <m:t>van</m:t>
                      </m:r>
                      <m:r>
                        <a:rPr lang="nl-NL" sz="15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a:latin typeface="Cambria Math" panose="02040503050406030204" pitchFamily="18" charset="0"/>
                          <a:ea typeface="Times New Roman" panose="02020603050405020304" pitchFamily="18" charset="0"/>
                          <a:cs typeface="Times New Roman" panose="02020603050405020304" pitchFamily="18" charset="0"/>
                        </a:rPr>
                        <m:t>de</m:t>
                      </m:r>
                      <m:r>
                        <a:rPr lang="nl-NL" sz="15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a:latin typeface="Cambria Math" panose="02040503050406030204" pitchFamily="18" charset="0"/>
                          <a:ea typeface="Times New Roman" panose="02020603050405020304" pitchFamily="18" charset="0"/>
                          <a:cs typeface="Times New Roman" panose="02020603050405020304" pitchFamily="18" charset="0"/>
                        </a:rPr>
                        <m:t>inwendige</m:t>
                      </m:r>
                      <m:r>
                        <a:rPr lang="nl-NL" sz="15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a:latin typeface="Cambria Math" panose="02040503050406030204" pitchFamily="18" charset="0"/>
                          <a:ea typeface="Times New Roman" panose="02020603050405020304" pitchFamily="18" charset="0"/>
                          <a:cs typeface="Times New Roman" panose="02020603050405020304" pitchFamily="18" charset="0"/>
                        </a:rPr>
                        <m:t>energie</m:t>
                      </m:r>
                      <m:r>
                        <a:rPr lang="nl-NL" sz="15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nl-NL" sz="1500">
                          <a:latin typeface="Cambria Math" panose="02040503050406030204" pitchFamily="18" charset="0"/>
                          <a:ea typeface="Times New Roman" panose="02020603050405020304" pitchFamily="18" charset="0"/>
                          <a:cs typeface="Times New Roman" panose="02020603050405020304" pitchFamily="18" charset="0"/>
                        </a:rPr>
                        <m:t>Bij</m:t>
                      </m:r>
                      <m:r>
                        <a:rPr lang="nl-NL" sz="15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a:latin typeface="Cambria Math" panose="02040503050406030204" pitchFamily="18" charset="0"/>
                          <a:ea typeface="Times New Roman" panose="02020603050405020304" pitchFamily="18" charset="0"/>
                          <a:cs typeface="Times New Roman" panose="02020603050405020304" pitchFamily="18" charset="0"/>
                        </a:rPr>
                        <m:t>een</m:t>
                      </m:r>
                      <m:r>
                        <a:rPr lang="nl-NL" sz="15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a:latin typeface="Cambria Math" panose="02040503050406030204" pitchFamily="18" charset="0"/>
                          <a:ea typeface="Times New Roman" panose="02020603050405020304" pitchFamily="18" charset="0"/>
                          <a:cs typeface="Times New Roman" panose="02020603050405020304" pitchFamily="18" charset="0"/>
                        </a:rPr>
                        <m:t>adiabatische</m:t>
                      </m:r>
                      <m:r>
                        <a:rPr lang="nl-NL" sz="15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a:latin typeface="Cambria Math" panose="02040503050406030204" pitchFamily="18" charset="0"/>
                          <a:ea typeface="Times New Roman" panose="02020603050405020304" pitchFamily="18" charset="0"/>
                          <a:cs typeface="Times New Roman" panose="02020603050405020304" pitchFamily="18" charset="0"/>
                        </a:rPr>
                        <m:t>expansie</m:t>
                      </m:r>
                      <m:r>
                        <a:rPr lang="nl-NL" sz="150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nl-NL" sz="1500">
                          <a:latin typeface="Cambria Math" panose="02040503050406030204" pitchFamily="18" charset="0"/>
                          <a:ea typeface="Times New Roman" panose="02020603050405020304" pitchFamily="18" charset="0"/>
                          <a:cs typeface="Times New Roman" panose="02020603050405020304" pitchFamily="18" charset="0"/>
                        </a:rPr>
                        <m:t>is</m:t>
                      </m:r>
                      <m:r>
                        <a:rPr lang="nl-NL" sz="1500">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nl-NL" sz="1500" dirty="0">
                  <a:latin typeface="+mj-lt"/>
                  <a:ea typeface="Times New Roman" panose="02020603050405020304" pitchFamily="18" charset="0"/>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nl-NL" sz="1500" b="1" i="1">
                          <a:latin typeface="Cambria Math" panose="02040503050406030204" pitchFamily="18" charset="0"/>
                          <a:ea typeface="Times New Roman" panose="02020603050405020304" pitchFamily="18" charset="0"/>
                          <a:cs typeface="Times New Roman" panose="02020603050405020304" pitchFamily="18" charset="0"/>
                        </a:rPr>
                        <m:t>𝐖</m:t>
                      </m:r>
                      <m:r>
                        <a:rPr lang="nl-NL" sz="1500" b="1">
                          <a:latin typeface="Cambria Math" panose="02040503050406030204" pitchFamily="18" charset="0"/>
                          <a:ea typeface="Times New Roman" panose="02020603050405020304" pitchFamily="18" charset="0"/>
                          <a:cs typeface="Times New Roman" panose="02020603050405020304" pitchFamily="18" charset="0"/>
                        </a:rPr>
                        <m:t> </m:t>
                      </m:r>
                      <m:r>
                        <a:rPr lang="nl-NL" sz="1500" b="1" i="1">
                          <a:latin typeface="Cambria Math" panose="02040503050406030204" pitchFamily="18" charset="0"/>
                          <a:ea typeface="Times New Roman" panose="02020603050405020304" pitchFamily="18" charset="0"/>
                          <a:cs typeface="Times New Roman" panose="02020603050405020304" pitchFamily="18" charset="0"/>
                        </a:rPr>
                        <m:t>𝐩𝐨𝐬𝐢𝐭𝐢𝐞𝐟</m:t>
                      </m:r>
                      <m:r>
                        <a:rPr lang="nl-NL" sz="1500">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dirty="0">
                  <a:latin typeface="+mj-lt"/>
                </a:endParaRPr>
              </a:p>
            </p:txBody>
          </p:sp>
        </mc:Choice>
        <mc:Fallback xmlns="">
          <p:sp>
            <p:nvSpPr>
              <p:cNvPr id="7" name="Tekstvak 6">
                <a:extLst>
                  <a:ext uri="{FF2B5EF4-FFF2-40B4-BE49-F238E27FC236}">
                    <a16:creationId xmlns:a16="http://schemas.microsoft.com/office/drawing/2014/main" id="{E9060A82-1A28-1D29-1271-6050133E620A}"/>
                  </a:ext>
                </a:extLst>
              </p:cNvPr>
              <p:cNvSpPr txBox="1">
                <a:spLocks noRot="1" noChangeAspect="1" noMove="1" noResize="1" noEditPoints="1" noAdjustHandles="1" noChangeArrowheads="1" noChangeShapeType="1" noTextEdit="1"/>
              </p:cNvSpPr>
              <p:nvPr/>
            </p:nvSpPr>
            <p:spPr>
              <a:xfrm>
                <a:off x="10389938" y="7599347"/>
                <a:ext cx="5797071" cy="1235851"/>
              </a:xfrm>
              <a:prstGeom prst="rect">
                <a:avLst/>
              </a:prstGeom>
              <a:blipFill>
                <a:blip r:embed="rId4"/>
                <a:stretch>
                  <a:fillRect b="-2475"/>
                </a:stretch>
              </a:blipFill>
            </p:spPr>
            <p:txBody>
              <a:bodyPr/>
              <a:lstStyle/>
              <a:p>
                <a:r>
                  <a:rPr lang="nl-BE">
                    <a:noFill/>
                  </a:rPr>
                  <a:t> </a:t>
                </a:r>
              </a:p>
            </p:txBody>
          </p:sp>
        </mc:Fallback>
      </mc:AlternateContent>
      <p:sp>
        <p:nvSpPr>
          <p:cNvPr id="9" name="Pijl: links/rechts 8">
            <a:extLst>
              <a:ext uri="{FF2B5EF4-FFF2-40B4-BE49-F238E27FC236}">
                <a16:creationId xmlns:a16="http://schemas.microsoft.com/office/drawing/2014/main" id="{84F88BA8-ED77-E396-CDAB-1A86CC84FCC9}"/>
              </a:ext>
            </a:extLst>
          </p:cNvPr>
          <p:cNvSpPr/>
          <p:nvPr/>
        </p:nvSpPr>
        <p:spPr>
          <a:xfrm>
            <a:off x="8042787" y="8095695"/>
            <a:ext cx="1216152" cy="484632"/>
          </a:xfrm>
          <a:prstGeom prst="lef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286134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Isobaar proces (p = constant)</a:t>
            </a:r>
            <a:br>
              <a:rPr lang="nl-NL" dirty="0"/>
            </a:br>
            <a:endParaRPr lang="nl-NL"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34</a:t>
            </a:fld>
            <a:endParaRPr lang="nl-BE" dirty="0"/>
          </a:p>
        </p:txBody>
      </p:sp>
      <p:pic>
        <p:nvPicPr>
          <p:cNvPr id="12" name="Afbeelding 11">
            <a:extLst>
              <a:ext uri="{FF2B5EF4-FFF2-40B4-BE49-F238E27FC236}">
                <a16:creationId xmlns:a16="http://schemas.microsoft.com/office/drawing/2014/main" id="{1611296E-3B70-C9A7-A1DC-5C5B205AC791}"/>
              </a:ext>
            </a:extLst>
          </p:cNvPr>
          <p:cNvPicPr>
            <a:picLocks noChangeAspect="1"/>
          </p:cNvPicPr>
          <p:nvPr/>
        </p:nvPicPr>
        <p:blipFill>
          <a:blip r:embed="rId2"/>
          <a:srcRect l="42426" t="12598" r="32895" b="54283"/>
          <a:stretch/>
        </p:blipFill>
        <p:spPr>
          <a:xfrm>
            <a:off x="4853263" y="3897397"/>
            <a:ext cx="8180349" cy="4419573"/>
          </a:xfrm>
          <a:prstGeom prst="rect">
            <a:avLst/>
          </a:prstGeom>
        </p:spPr>
      </p:pic>
      <p:sp>
        <p:nvSpPr>
          <p:cNvPr id="13" name="Tijdelijke aanduiding voor tekst 11">
            <a:extLst>
              <a:ext uri="{FF2B5EF4-FFF2-40B4-BE49-F238E27FC236}">
                <a16:creationId xmlns:a16="http://schemas.microsoft.com/office/drawing/2014/main" id="{7E033C9E-E4F6-4A9C-5204-B9723CD80267}"/>
              </a:ext>
            </a:extLst>
          </p:cNvPr>
          <p:cNvSpPr>
            <a:spLocks noGrp="1"/>
          </p:cNvSpPr>
          <p:nvPr>
            <p:ph type="body" sz="quarter" idx="17"/>
          </p:nvPr>
        </p:nvSpPr>
        <p:spPr>
          <a:xfrm>
            <a:off x="1057275" y="2434473"/>
            <a:ext cx="10174832" cy="1462924"/>
          </a:xfrm>
        </p:spPr>
        <p:txBody>
          <a:bodyPr>
            <a:normAutofit/>
          </a:bodyPr>
          <a:lstStyle/>
          <a:p>
            <a:r>
              <a:rPr lang="nl-NL" sz="2500" dirty="0">
                <a:effectLst/>
                <a:latin typeface="+mj-lt"/>
              </a:rPr>
              <a:t>Dit is een proces waarbij de druk constant wordt gehouden.</a:t>
            </a:r>
          </a:p>
          <a:p>
            <a:r>
              <a:rPr lang="nl-NL" sz="2500" dirty="0">
                <a:effectLst/>
                <a:latin typeface="+mj-lt"/>
              </a:rPr>
              <a:t>Bij het opwarmen van een gas kan het volume toenemen, zonder meer.</a:t>
            </a:r>
          </a:p>
          <a:p>
            <a:endParaRPr lang="nl-NL" sz="2000" dirty="0">
              <a:effectLst/>
            </a:endParaRPr>
          </a:p>
          <a:p>
            <a:endParaRPr lang="nl-NL" sz="2000" dirty="0">
              <a:effectLst/>
            </a:endParaRPr>
          </a:p>
          <a:p>
            <a:endParaRPr lang="nl-BE" sz="2000" dirty="0"/>
          </a:p>
        </p:txBody>
      </p:sp>
      <p:sp>
        <p:nvSpPr>
          <p:cNvPr id="14" name="Tekstvak 13">
            <a:extLst>
              <a:ext uri="{FF2B5EF4-FFF2-40B4-BE49-F238E27FC236}">
                <a16:creationId xmlns:a16="http://schemas.microsoft.com/office/drawing/2014/main" id="{9664CEE3-EDF2-8B9C-1695-306E20BF265D}"/>
              </a:ext>
            </a:extLst>
          </p:cNvPr>
          <p:cNvSpPr txBox="1"/>
          <p:nvPr/>
        </p:nvSpPr>
        <p:spPr>
          <a:xfrm>
            <a:off x="9632337" y="9392927"/>
            <a:ext cx="5575109" cy="215444"/>
          </a:xfrm>
          <a:prstGeom prst="rect">
            <a:avLst/>
          </a:prstGeom>
          <a:noFill/>
        </p:spPr>
        <p:txBody>
          <a:bodyPr wrap="square">
            <a:spAutoFit/>
          </a:bodyPr>
          <a:lstStyle/>
          <a:p>
            <a:r>
              <a:rPr lang="nl-BE" sz="800" dirty="0"/>
              <a:t>https://media.cheggcdn.com/media/ef5/ef5c0922-7ca6-492b-93d0-6bcb34551dce/phpX0jDOL.png</a:t>
            </a:r>
          </a:p>
        </p:txBody>
      </p:sp>
      <mc:AlternateContent xmlns:mc="http://schemas.openxmlformats.org/markup-compatibility/2006" xmlns:a14="http://schemas.microsoft.com/office/drawing/2010/main">
        <mc:Choice Requires="a14">
          <p:sp>
            <p:nvSpPr>
              <p:cNvPr id="16" name="Tekstvak 15">
                <a:extLst>
                  <a:ext uri="{FF2B5EF4-FFF2-40B4-BE49-F238E27FC236}">
                    <a16:creationId xmlns:a16="http://schemas.microsoft.com/office/drawing/2014/main" id="{3DFA50B5-F7FC-91B1-53A4-EC381A20531E}"/>
                  </a:ext>
                </a:extLst>
              </p:cNvPr>
              <p:cNvSpPr txBox="1"/>
              <p:nvPr/>
            </p:nvSpPr>
            <p:spPr>
              <a:xfrm>
                <a:off x="12048957" y="2595195"/>
                <a:ext cx="5474613" cy="1815882"/>
              </a:xfrm>
              <a:prstGeom prst="rect">
                <a:avLst/>
              </a:prstGeom>
              <a:solidFill>
                <a:schemeClr val="accent5"/>
              </a:solidFill>
            </p:spPr>
            <p:txBody>
              <a:bodyPr wrap="square">
                <a:spAutoFit/>
              </a:bodyPr>
              <a:lstStyle/>
              <a:p>
                <a:pPr/>
                <a14:m>
                  <m:oMathPara xmlns:m="http://schemas.openxmlformats.org/officeDocument/2006/math">
                    <m:oMathParaPr>
                      <m:jc m:val="left"/>
                    </m:oMathParaPr>
                    <m:oMath xmlns:m="http://schemas.openxmlformats.org/officeDocument/2006/math">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𝑊</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a:effectLst/>
                              <a:latin typeface="Cambria Math" panose="02040503050406030204" pitchFamily="18" charset="0"/>
                              <a:ea typeface="Times New Roman" panose="02020603050405020304" pitchFamily="18" charset="0"/>
                            </a:rPr>
                          </m:ctrlPr>
                        </m:sSubPr>
                        <m:e>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a:effectLst/>
                              <a:latin typeface="Cambria Math" panose="02040503050406030204" pitchFamily="18" charset="0"/>
                              <a:ea typeface="Times New Roman" panose="02020603050405020304" pitchFamily="18" charset="0"/>
                            </a:rPr>
                          </m:ctrlPr>
                        </m:sSubPr>
                        <m:e>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nl-BE" sz="20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nl-NL" sz="2000" dirty="0"/>
              </a:p>
              <a:p>
                <a:r>
                  <a:rPr lang="nl-NL" dirty="0"/>
                  <a:t>	</a:t>
                </a:r>
              </a:p>
              <a:p>
                <a:pPr marL="285750" indent="-285750">
                  <a:buFont typeface="Arial" panose="020B0604020202020204" pitchFamily="34" charset="0"/>
                  <a:buChar char="•"/>
                </a:pPr>
                <a14:m>
                  <m:oMath xmlns:m="http://schemas.openxmlformats.org/officeDocument/2006/math">
                    <m:sSub>
                      <m:sSubPr>
                        <m:ctrlPr>
                          <a:rPr lang="nl-BE" i="1" smtClean="0">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&gt;</m:t>
                    </m:r>
                    <m:sSub>
                      <m:sSubPr>
                        <m:ctrlPr>
                          <a:rPr lang="nl-BE"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nl-NL"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nl-NL" dirty="0"/>
                  <a:t>	 expansie, arbeid is positief</a:t>
                </a:r>
              </a:p>
              <a:p>
                <a:pPr marL="285750" indent="-285750">
                  <a:buFont typeface="Arial" panose="020B0604020202020204" pitchFamily="34" charset="0"/>
                  <a:buChar char="•"/>
                </a:pPr>
                <a14:m>
                  <m:oMath xmlns:m="http://schemas.openxmlformats.org/officeDocument/2006/math">
                    <m:sSub>
                      <m:sSubPr>
                        <m:ctrlPr>
                          <a:rPr lang="nl-BE" i="1" smtClean="0">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&lt;</m:t>
                    </m:r>
                    <m:sSub>
                      <m:sSubPr>
                        <m:ctrlPr>
                          <a:rPr lang="nl-BE" i="1">
                            <a:effectLst/>
                            <a:latin typeface="Cambria Math" panose="02040503050406030204" pitchFamily="18" charset="0"/>
                            <a:ea typeface="Times New Roman" panose="02020603050405020304" pitchFamily="18" charset="0"/>
                          </a:rPr>
                        </m:ctrlPr>
                      </m:sSubPr>
                      <m:e>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nl-BE"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nl-NL" dirty="0"/>
                  <a:t> 	compressie, arbeid is negatief</a:t>
                </a:r>
              </a:p>
              <a:p>
                <a:pPr marL="285750" indent="-285750">
                  <a:buFont typeface="Arial" panose="020B0604020202020204" pitchFamily="34" charset="0"/>
                  <a:buChar char="•"/>
                </a:pPr>
                <a:endParaRPr lang="nl-NL" dirty="0"/>
              </a:p>
              <a:p>
                <a:pPr/>
                <a14:m>
                  <m:oMathPara xmlns:m="http://schemas.openxmlformats.org/officeDocument/2006/math">
                    <m:oMathParaPr>
                      <m:jc m:val="center"/>
                    </m:oMathParaPr>
                    <m:oMath xmlns:m="http://schemas.openxmlformats.org/officeDocument/2006/math">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𝑐</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nl-NL" sz="2000" dirty="0"/>
              </a:p>
            </p:txBody>
          </p:sp>
        </mc:Choice>
        <mc:Fallback xmlns="">
          <p:sp>
            <p:nvSpPr>
              <p:cNvPr id="16" name="Tekstvak 15">
                <a:extLst>
                  <a:ext uri="{FF2B5EF4-FFF2-40B4-BE49-F238E27FC236}">
                    <a16:creationId xmlns:a16="http://schemas.microsoft.com/office/drawing/2014/main" id="{3DFA50B5-F7FC-91B1-53A4-EC381A20531E}"/>
                  </a:ext>
                </a:extLst>
              </p:cNvPr>
              <p:cNvSpPr txBox="1">
                <a:spLocks noRot="1" noChangeAspect="1" noMove="1" noResize="1" noEditPoints="1" noAdjustHandles="1" noChangeArrowheads="1" noChangeShapeType="1" noTextEdit="1"/>
              </p:cNvSpPr>
              <p:nvPr/>
            </p:nvSpPr>
            <p:spPr>
              <a:xfrm>
                <a:off x="12048957" y="2595195"/>
                <a:ext cx="5474613" cy="1815882"/>
              </a:xfrm>
              <a:prstGeom prst="rect">
                <a:avLst/>
              </a:prstGeom>
              <a:blipFill>
                <a:blip r:embed="rId3"/>
                <a:stretch>
                  <a:fillRect l="-780" b="-1007"/>
                </a:stretch>
              </a:blipFill>
            </p:spPr>
            <p:txBody>
              <a:bodyPr/>
              <a:lstStyle/>
              <a:p>
                <a:r>
                  <a:rPr lang="nl-BE">
                    <a:noFill/>
                  </a:rPr>
                  <a:t> </a:t>
                </a:r>
              </a:p>
            </p:txBody>
          </p:sp>
        </mc:Fallback>
      </mc:AlternateContent>
    </p:spTree>
    <p:extLst>
      <p:ext uri="{BB962C8B-B14F-4D97-AF65-F5344CB8AC3E}">
        <p14:creationId xmlns:p14="http://schemas.microsoft.com/office/powerpoint/2010/main" val="4122618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Isobaar proces (p = constant)-voorbeeld</a:t>
            </a:r>
            <a:br>
              <a:rPr lang="nl-NL" dirty="0"/>
            </a:br>
            <a:endParaRPr lang="nl-NL"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35</a:t>
            </a:fld>
            <a:endParaRPr lang="nl-BE" dirty="0"/>
          </a:p>
        </p:txBody>
      </p:sp>
      <p:pic>
        <p:nvPicPr>
          <p:cNvPr id="12" name="Afbeelding 11">
            <a:extLst>
              <a:ext uri="{FF2B5EF4-FFF2-40B4-BE49-F238E27FC236}">
                <a16:creationId xmlns:a16="http://schemas.microsoft.com/office/drawing/2014/main" id="{1611296E-3B70-C9A7-A1DC-5C5B205AC791}"/>
              </a:ext>
            </a:extLst>
          </p:cNvPr>
          <p:cNvPicPr>
            <a:picLocks noChangeAspect="1"/>
          </p:cNvPicPr>
          <p:nvPr/>
        </p:nvPicPr>
        <p:blipFill>
          <a:blip r:embed="rId2"/>
          <a:srcRect l="42426" t="12598" r="32895" b="54283"/>
          <a:stretch/>
        </p:blipFill>
        <p:spPr>
          <a:xfrm>
            <a:off x="998692" y="3897397"/>
            <a:ext cx="8180349" cy="4419573"/>
          </a:xfrm>
          <a:prstGeom prst="rect">
            <a:avLst/>
          </a:prstGeom>
        </p:spPr>
      </p:pic>
      <p:sp>
        <p:nvSpPr>
          <p:cNvPr id="13" name="Tijdelijke aanduiding voor tekst 11">
            <a:extLst>
              <a:ext uri="{FF2B5EF4-FFF2-40B4-BE49-F238E27FC236}">
                <a16:creationId xmlns:a16="http://schemas.microsoft.com/office/drawing/2014/main" id="{7E033C9E-E4F6-4A9C-5204-B9723CD80267}"/>
              </a:ext>
            </a:extLst>
          </p:cNvPr>
          <p:cNvSpPr>
            <a:spLocks noGrp="1"/>
          </p:cNvSpPr>
          <p:nvPr>
            <p:ph type="body" sz="quarter" idx="17"/>
          </p:nvPr>
        </p:nvSpPr>
        <p:spPr>
          <a:xfrm>
            <a:off x="1057275" y="2434473"/>
            <a:ext cx="10174832" cy="1462924"/>
          </a:xfrm>
        </p:spPr>
        <p:txBody>
          <a:bodyPr>
            <a:normAutofit/>
          </a:bodyPr>
          <a:lstStyle/>
          <a:p>
            <a:r>
              <a:rPr lang="nl-NL" sz="2500" dirty="0">
                <a:effectLst/>
                <a:latin typeface="+mj-lt"/>
              </a:rPr>
              <a:t>De druk boven de cilinder is 2 bar. De begintemperatuur is 20°C en er is 2 kg lucht aanwezig. Vervolgens wordt er 50 kJ warmte toegevoerd.</a:t>
            </a:r>
          </a:p>
          <a:p>
            <a:r>
              <a:rPr lang="nl-NL" sz="2500" dirty="0">
                <a:latin typeface="+mj-lt"/>
              </a:rPr>
              <a:t>Welke zijn de eindwaarden voor temperatuur en volume ?</a:t>
            </a:r>
            <a:endParaRPr lang="nl-NL" sz="2500" dirty="0">
              <a:effectLst/>
              <a:latin typeface="+mj-lt"/>
            </a:endParaRPr>
          </a:p>
          <a:p>
            <a:endParaRPr lang="nl-NL" sz="2000" dirty="0">
              <a:effectLst/>
            </a:endParaRPr>
          </a:p>
          <a:p>
            <a:endParaRPr lang="nl-NL" sz="2000" dirty="0">
              <a:effectLst/>
            </a:endParaRPr>
          </a:p>
          <a:p>
            <a:endParaRPr lang="nl-BE" sz="2000" dirty="0"/>
          </a:p>
        </p:txBody>
      </p:sp>
      <p:sp>
        <p:nvSpPr>
          <p:cNvPr id="14" name="Tekstvak 13">
            <a:extLst>
              <a:ext uri="{FF2B5EF4-FFF2-40B4-BE49-F238E27FC236}">
                <a16:creationId xmlns:a16="http://schemas.microsoft.com/office/drawing/2014/main" id="{9664CEE3-EDF2-8B9C-1695-306E20BF265D}"/>
              </a:ext>
            </a:extLst>
          </p:cNvPr>
          <p:cNvSpPr txBox="1"/>
          <p:nvPr/>
        </p:nvSpPr>
        <p:spPr>
          <a:xfrm>
            <a:off x="9632337" y="9392927"/>
            <a:ext cx="5575109" cy="215444"/>
          </a:xfrm>
          <a:prstGeom prst="rect">
            <a:avLst/>
          </a:prstGeom>
          <a:noFill/>
        </p:spPr>
        <p:txBody>
          <a:bodyPr wrap="square">
            <a:spAutoFit/>
          </a:bodyPr>
          <a:lstStyle/>
          <a:p>
            <a:r>
              <a:rPr lang="nl-BE" sz="800" dirty="0"/>
              <a:t>https://media.cheggcdn.com/media/ef5/ef5c0922-7ca6-492b-93d0-6bcb34551dce/phpX0jDOL.png</a:t>
            </a:r>
          </a:p>
        </p:txBody>
      </p:sp>
      <mc:AlternateContent xmlns:mc="http://schemas.openxmlformats.org/markup-compatibility/2006">
        <mc:Choice xmlns:a14="http://schemas.microsoft.com/office/drawing/2010/main" Requires="a14">
          <p:sp>
            <p:nvSpPr>
              <p:cNvPr id="16" name="Tekstvak 15">
                <a:extLst>
                  <a:ext uri="{FF2B5EF4-FFF2-40B4-BE49-F238E27FC236}">
                    <a16:creationId xmlns:a16="http://schemas.microsoft.com/office/drawing/2014/main" id="{3DFA50B5-F7FC-91B1-53A4-EC381A20531E}"/>
                  </a:ext>
                </a:extLst>
              </p:cNvPr>
              <p:cNvSpPr txBox="1"/>
              <p:nvPr/>
            </p:nvSpPr>
            <p:spPr>
              <a:xfrm>
                <a:off x="11049337" y="2455555"/>
                <a:ext cx="7020299" cy="6769161"/>
              </a:xfrm>
              <a:prstGeom prst="rect">
                <a:avLst/>
              </a:prstGeom>
              <a:solidFill>
                <a:schemeClr val="accent5"/>
              </a:solidFill>
            </p:spPr>
            <p:txBody>
              <a:bodyPr wrap="square">
                <a:spAutoFit/>
              </a:bodyPr>
              <a:lstStyle/>
              <a:p>
                <a:pPr/>
                <a14:m>
                  <m:oMathPara xmlns:m="http://schemas.openxmlformats.org/officeDocument/2006/math">
                    <m:oMathParaPr>
                      <m:jc m:val="left"/>
                    </m:oMathParaPr>
                    <m:oMath xmlns:m="http://schemas.openxmlformats.org/officeDocument/2006/math">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𝑐</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smtClean="0">
                          <a:effectLst/>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nl-NL" sz="2000" dirty="0">
                  <a:effectLst/>
                  <a:ea typeface="Times New Roman" panose="02020603050405020304" pitchFamily="18" charset="0"/>
                  <a:cs typeface="Times New Roman" panose="02020603050405020304" pitchFamily="18" charset="0"/>
                </a:endParaRPr>
              </a:p>
              <a:p>
                <a:endParaRPr lang="nl-NL" sz="2000" dirty="0"/>
              </a:p>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𝑄</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𝑐</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𝑇</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𝑐</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𝑒𝑖𝑛𝑑</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𝑏𝑒𝑔𝑖𝑛</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 xmlns:m="http://schemas.openxmlformats.org/officeDocument/2006/math">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𝑒𝑖𝑛𝑑</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𝑏𝑒𝑔𝑖𝑛</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𝑄</m:t>
                        </m:r>
                      </m:num>
                      <m:den>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𝑐</m:t>
                        </m:r>
                      </m:den>
                    </m:f>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=293+</m:t>
                    </m:r>
                    <m:f>
                      <m:f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50000</m:t>
                        </m:r>
                      </m:num>
                      <m:den>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2∙1,005</m:t>
                        </m:r>
                      </m:den>
                    </m:f>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=318</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𝐾</m:t>
                    </m:r>
                  </m:oMath>
                </a14:m>
                <a:r>
                  <a:rPr lang="nl-BE" sz="2000" kern="100" dirty="0">
                    <a:effectLst/>
                    <a:latin typeface="Calibri" panose="020F0502020204030204" pitchFamily="34" charset="0"/>
                    <a:ea typeface="Calibri" panose="020F0502020204030204" pitchFamily="34" charset="0"/>
                    <a:cs typeface="Times New Roman" panose="02020603050405020304" pitchFamily="18" charset="0"/>
                  </a:rPr>
                  <a:t> of 45°C</a:t>
                </a:r>
              </a:p>
              <a:p>
                <a:pPr algn="ctr">
                  <a:lnSpc>
                    <a:spcPct val="107000"/>
                  </a:lnSpc>
                  <a:spcAft>
                    <a:spcPts val="800"/>
                  </a:spcAft>
                </a:pPr>
                <a:endParaRPr lang="nl-BE" sz="2000" kern="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20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𝑏𝑒𝑔𝑖𝑛</m:t>
                          </m:r>
                        </m:sub>
                      </m:sSub>
                      <m:r>
                        <a:rPr lang="nl-BE" sz="2000" b="0" i="1" kern="100" smtClean="0">
                          <a:latin typeface="Cambria Math" panose="02040503050406030204" pitchFamily="18" charset="0"/>
                          <a:ea typeface="Times New Roman" panose="02020603050405020304" pitchFamily="18" charset="0"/>
                          <a:cs typeface="Times New Roman" panose="02020603050405020304" pitchFamily="18" charset="0"/>
                        </a:rPr>
                        <m:t>=20°</m:t>
                      </m:r>
                      <m:r>
                        <a:rPr lang="nl-BE" sz="2000" b="0" i="1" kern="100" smtClean="0">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2000" i="1" kern="100">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b="0" i="1" kern="100" smtClean="0">
                              <a:latin typeface="Cambria Math" panose="02040503050406030204" pitchFamily="18" charset="0"/>
                              <a:ea typeface="Times New Roman" panose="02020603050405020304" pitchFamily="18" charset="0"/>
                              <a:cs typeface="Times New Roman" panose="02020603050405020304" pitchFamily="18" charset="0"/>
                            </a:rPr>
                            <m:t>𝑒𝑖𝑛𝑑</m:t>
                          </m:r>
                        </m:sub>
                      </m:sSub>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b="0" i="1" kern="100" smtClean="0">
                          <a:latin typeface="Cambria Math" panose="02040503050406030204" pitchFamily="18" charset="0"/>
                          <a:ea typeface="Times New Roman" panose="02020603050405020304" pitchFamily="18" charset="0"/>
                          <a:cs typeface="Times New Roman" panose="02020603050405020304" pitchFamily="18" charset="0"/>
                        </a:rPr>
                        <m:t>45</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𝐶</m:t>
                      </m:r>
                    </m:oMath>
                  </m:oMathPara>
                </a14:m>
                <a:endParaRPr lang="nl-BE" sz="2000" kern="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nl-BE" sz="2000" kern="1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 xmlns:m="http://schemas.openxmlformats.org/officeDocument/2006/math">
                    <m:sSub>
                      <m:sSubPr>
                        <m:ctrlPr>
                          <a:rPr lang="nl-BE" sz="2000" b="0" i="1" kern="100" smtClean="0">
                            <a:latin typeface="Cambria Math" panose="02040503050406030204" pitchFamily="18" charset="0"/>
                            <a:cs typeface="Times New Roman" panose="02020603050405020304" pitchFamily="18" charset="0"/>
                          </a:rPr>
                        </m:ctrlPr>
                      </m:sSubPr>
                      <m:e>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nl-BE" sz="2000" b="0" i="1" kern="100" smtClean="0">
                            <a:latin typeface="Cambria Math" panose="02040503050406030204" pitchFamily="18" charset="0"/>
                            <a:cs typeface="Times New Roman" panose="02020603050405020304" pitchFamily="18" charset="0"/>
                          </a:rPr>
                          <m:t>𝑏𝑒𝑔𝑖𝑛</m:t>
                        </m:r>
                      </m:sub>
                    </m:sSub>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2000" i="1" kern="100" smtClean="0">
                            <a:latin typeface="Cambria Math" panose="02040503050406030204" pitchFamily="18" charset="0"/>
                            <a:cs typeface="Times New Roman" panose="02020603050405020304" pitchFamily="18" charset="0"/>
                          </a:rPr>
                        </m:ctrlPr>
                      </m:fPr>
                      <m:num>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𝑚</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𝑅</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𝑇</m:t>
                        </m:r>
                      </m:num>
                      <m:den>
                        <m:r>
                          <a:rPr lang="nl-BE" sz="2000" b="0" i="1" kern="100" smtClean="0">
                            <a:latin typeface="Cambria Math" panose="02040503050406030204" pitchFamily="18" charset="0"/>
                            <a:cs typeface="Times New Roman" panose="02020603050405020304" pitchFamily="18" charset="0"/>
                          </a:rPr>
                          <m:t>𝑝</m:t>
                        </m:r>
                      </m:den>
                    </m:f>
                    <m:r>
                      <a:rPr lang="nl-BE" sz="2000" i="1" kern="100">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2000" i="1" kern="100">
                            <a:latin typeface="Cambria Math" panose="02040503050406030204" pitchFamily="18" charset="0"/>
                            <a:cs typeface="Times New Roman" panose="02020603050405020304" pitchFamily="18" charset="0"/>
                          </a:rPr>
                        </m:ctrlPr>
                      </m:fPr>
                      <m:num>
                        <m:r>
                          <a:rPr lang="nl-BE" sz="2000" b="0" i="1" kern="100" smtClean="0">
                            <a:latin typeface="Cambria Math" panose="02040503050406030204" pitchFamily="18" charset="0"/>
                            <a:ea typeface="Times New Roman" panose="02020603050405020304" pitchFamily="18" charset="0"/>
                            <a:cs typeface="Times New Roman" panose="02020603050405020304" pitchFamily="18" charset="0"/>
                          </a:rPr>
                          <m:t>2</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b="0" i="1" kern="100" smtClean="0">
                            <a:latin typeface="Cambria Math" panose="02040503050406030204" pitchFamily="18" charset="0"/>
                            <a:ea typeface="Times New Roman" panose="02020603050405020304" pitchFamily="18" charset="0"/>
                            <a:cs typeface="Times New Roman" panose="02020603050405020304" pitchFamily="18" charset="0"/>
                          </a:rPr>
                          <m:t>287</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b="0" i="1" kern="100" smtClean="0">
                            <a:latin typeface="Cambria Math" panose="02040503050406030204" pitchFamily="18" charset="0"/>
                            <a:ea typeface="Times New Roman" panose="02020603050405020304" pitchFamily="18" charset="0"/>
                            <a:cs typeface="Times New Roman" panose="02020603050405020304" pitchFamily="18" charset="0"/>
                          </a:rPr>
                          <m:t>293</m:t>
                        </m:r>
                      </m:num>
                      <m:den>
                        <m:r>
                          <a:rPr lang="nl-BE" sz="2000" b="0" i="1" kern="100" smtClean="0">
                            <a:latin typeface="Cambria Math" panose="02040503050406030204" pitchFamily="18" charset="0"/>
                            <a:ea typeface="Times New Roman" panose="02020603050405020304" pitchFamily="18" charset="0"/>
                            <a:cs typeface="Times New Roman" panose="02020603050405020304" pitchFamily="18" charset="0"/>
                          </a:rPr>
                          <m:t>200.000</m:t>
                        </m:r>
                      </m:den>
                    </m:f>
                  </m:oMath>
                </a14:m>
                <a:r>
                  <a:rPr lang="nl-BE" sz="2000" i="1" kern="100" dirty="0">
                    <a:latin typeface="Cambria Math" panose="02040503050406030204" pitchFamily="18" charset="0"/>
                    <a:ea typeface="Times New Roman" panose="02020603050405020304" pitchFamily="18" charset="0"/>
                    <a:cs typeface="Times New Roman" panose="02020603050405020304" pitchFamily="18" charset="0"/>
                  </a:rPr>
                  <a:t> = </a:t>
                </a:r>
                <a:r>
                  <a:rPr lang="nl-BE" sz="2000" kern="100" dirty="0">
                    <a:latin typeface="Cambria Math" panose="02040503050406030204" pitchFamily="18" charset="0"/>
                    <a:ea typeface="Times New Roman" panose="02020603050405020304" pitchFamily="18" charset="0"/>
                    <a:cs typeface="Times New Roman" panose="02020603050405020304" pitchFamily="18" charset="0"/>
                  </a:rPr>
                  <a:t>0,840 m³</a:t>
                </a:r>
              </a:p>
              <a:p>
                <a:pPr algn="ctr">
                  <a:lnSpc>
                    <a:spcPct val="107000"/>
                  </a:lnSpc>
                  <a:spcAft>
                    <a:spcPts val="800"/>
                  </a:spcAft>
                </a:pPr>
                <a:endParaRPr lang="nl-BE" sz="2000" kern="100" dirty="0">
                  <a:latin typeface="Cambria Math" panose="02040503050406030204" pitchFamily="18" charset="0"/>
                  <a:ea typeface="Times New Roman" panose="02020603050405020304" pitchFamily="18" charset="0"/>
                  <a:cs typeface="Times New Roman" panose="02020603050405020304" pitchFamily="18" charset="0"/>
                </a:endParaRPr>
              </a:p>
              <a:p>
                <a:pPr algn="ctr">
                  <a:lnSpc>
                    <a:spcPct val="107000"/>
                  </a:lnSpc>
                  <a:spcAft>
                    <a:spcPts val="800"/>
                  </a:spcAft>
                </a:pPr>
                <a14:m>
                  <m:oMath xmlns:m="http://schemas.openxmlformats.org/officeDocument/2006/math">
                    <m:sSub>
                      <m:sSubPr>
                        <m:ctrlPr>
                          <a:rPr lang="nl-BE" sz="2000" i="1" kern="100">
                            <a:latin typeface="Cambria Math" panose="02040503050406030204" pitchFamily="18" charset="0"/>
                            <a:cs typeface="Times New Roman" panose="02020603050405020304" pitchFamily="18" charset="0"/>
                          </a:rPr>
                        </m:ctrlPr>
                      </m:sSubPr>
                      <m:e>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𝑉</m:t>
                        </m:r>
                      </m:e>
                      <m:sub>
                        <m:r>
                          <a:rPr lang="nl-BE" sz="2000" b="0" i="1" kern="100" smtClean="0">
                            <a:latin typeface="Cambria Math" panose="02040503050406030204" pitchFamily="18" charset="0"/>
                            <a:cs typeface="Times New Roman" panose="02020603050405020304" pitchFamily="18" charset="0"/>
                          </a:rPr>
                          <m:t>𝑒𝑖𝑛𝑑𝑒</m:t>
                        </m:r>
                      </m:sub>
                    </m:sSub>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2000" i="1" kern="100">
                            <a:latin typeface="Cambria Math" panose="02040503050406030204" pitchFamily="18" charset="0"/>
                            <a:cs typeface="Times New Roman" panose="02020603050405020304" pitchFamily="18" charset="0"/>
                          </a:rPr>
                        </m:ctrlPr>
                      </m:fPr>
                      <m:num>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𝑚</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𝑅</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𝑇</m:t>
                        </m:r>
                      </m:num>
                      <m:den>
                        <m:r>
                          <a:rPr lang="nl-BE" sz="2000" i="1" kern="100">
                            <a:latin typeface="Cambria Math" panose="02040503050406030204" pitchFamily="18" charset="0"/>
                            <a:cs typeface="Times New Roman" panose="02020603050405020304" pitchFamily="18" charset="0"/>
                          </a:rPr>
                          <m:t>𝑝</m:t>
                        </m:r>
                      </m:den>
                    </m:f>
                    <m:r>
                      <a:rPr lang="nl-BE" sz="2000" i="1" kern="100">
                        <a:latin typeface="Cambria Math" panose="02040503050406030204" pitchFamily="18" charset="0"/>
                        <a:ea typeface="Times New Roman" panose="02020603050405020304" pitchFamily="18" charset="0"/>
                        <a:cs typeface="Times New Roman" panose="02020603050405020304" pitchFamily="18" charset="0"/>
                      </a:rPr>
                      <m:t>= </m:t>
                    </m:r>
                    <m:f>
                      <m:fPr>
                        <m:ctrlPr>
                          <a:rPr lang="nl-BE" sz="2000" i="1" kern="100">
                            <a:latin typeface="Cambria Math" panose="02040503050406030204" pitchFamily="18" charset="0"/>
                            <a:cs typeface="Times New Roman" panose="02020603050405020304" pitchFamily="18" charset="0"/>
                          </a:rPr>
                        </m:ctrlPr>
                      </m:fPr>
                      <m:num>
                        <m:r>
                          <a:rPr lang="nl-BE" sz="2000" i="1" kern="100">
                            <a:latin typeface="Cambria Math" panose="02040503050406030204" pitchFamily="18" charset="0"/>
                            <a:ea typeface="Times New Roman" panose="02020603050405020304" pitchFamily="18" charset="0"/>
                            <a:cs typeface="Times New Roman" panose="02020603050405020304" pitchFamily="18" charset="0"/>
                          </a:rPr>
                          <m:t>2</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287</m:t>
                        </m:r>
                        <m:r>
                          <a:rPr lang="nl-BE" sz="2000" i="1" kern="100">
                            <a:latin typeface="Cambria Math" panose="02040503050406030204" pitchFamily="18" charset="0"/>
                            <a:ea typeface="Times New Roman" panose="02020603050405020304" pitchFamily="18" charset="0"/>
                            <a:cs typeface="Times New Roman" panose="02020603050405020304" pitchFamily="18" charset="0"/>
                          </a:rPr>
                          <m:t>∙</m:t>
                        </m:r>
                        <m:r>
                          <a:rPr lang="nl-BE" sz="2000" b="0" i="1" kern="100" smtClean="0">
                            <a:latin typeface="Cambria Math" panose="02040503050406030204" pitchFamily="18" charset="0"/>
                            <a:ea typeface="Times New Roman" panose="02020603050405020304" pitchFamily="18" charset="0"/>
                            <a:cs typeface="Times New Roman" panose="02020603050405020304" pitchFamily="18" charset="0"/>
                          </a:rPr>
                          <m:t>318</m:t>
                        </m:r>
                      </m:num>
                      <m:den>
                        <m:r>
                          <a:rPr lang="nl-BE" sz="2000" i="1" kern="100">
                            <a:latin typeface="Cambria Math" panose="02040503050406030204" pitchFamily="18" charset="0"/>
                            <a:ea typeface="Times New Roman" panose="02020603050405020304" pitchFamily="18" charset="0"/>
                            <a:cs typeface="Times New Roman" panose="02020603050405020304" pitchFamily="18" charset="0"/>
                          </a:rPr>
                          <m:t>200.000</m:t>
                        </m:r>
                      </m:den>
                    </m:f>
                  </m:oMath>
                </a14:m>
                <a:r>
                  <a:rPr lang="nl-BE" sz="2000" i="1" kern="100" dirty="0">
                    <a:latin typeface="Cambria Math" panose="02040503050406030204" pitchFamily="18" charset="0"/>
                    <a:ea typeface="Times New Roman" panose="02020603050405020304" pitchFamily="18" charset="0"/>
                    <a:cs typeface="Times New Roman" panose="02020603050405020304" pitchFamily="18" charset="0"/>
                  </a:rPr>
                  <a:t> = </a:t>
                </a:r>
                <a:r>
                  <a:rPr lang="nl-BE" sz="2000" kern="100" dirty="0">
                    <a:latin typeface="Cambria Math" panose="02040503050406030204" pitchFamily="18" charset="0"/>
                    <a:ea typeface="Times New Roman" panose="02020603050405020304" pitchFamily="18" charset="0"/>
                    <a:cs typeface="Times New Roman" panose="02020603050405020304" pitchFamily="18" charset="0"/>
                  </a:rPr>
                  <a:t>0,912 m³</a:t>
                </a:r>
              </a:p>
              <a:p>
                <a:pPr>
                  <a:lnSpc>
                    <a:spcPct val="107000"/>
                  </a:lnSpc>
                  <a:spcAft>
                    <a:spcPts val="800"/>
                  </a:spcAft>
                </a:pPr>
                <a:endParaRPr lang="nl-BE" sz="2000" kern="100" dirty="0">
                  <a:latin typeface="Cambria Math" panose="02040503050406030204" pitchFamily="18" charset="0"/>
                  <a:ea typeface="Times New Roman" panose="02020603050405020304" pitchFamily="18" charset="0"/>
                  <a:cs typeface="Times New Roman" panose="02020603050405020304" pitchFamily="18" charset="0"/>
                </a:endParaRPr>
              </a:p>
              <a:p>
                <a:pPr>
                  <a:lnSpc>
                    <a:spcPct val="107000"/>
                  </a:lnSpc>
                  <a:spcAft>
                    <a:spcPts val="800"/>
                  </a:spcAft>
                </a:pPr>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sz="2000" dirty="0"/>
              </a:p>
            </p:txBody>
          </p:sp>
        </mc:Choice>
        <mc:Fallback>
          <p:sp>
            <p:nvSpPr>
              <p:cNvPr id="16" name="Tekstvak 15">
                <a:extLst>
                  <a:ext uri="{FF2B5EF4-FFF2-40B4-BE49-F238E27FC236}">
                    <a16:creationId xmlns:a16="http://schemas.microsoft.com/office/drawing/2014/main" id="{3DFA50B5-F7FC-91B1-53A4-EC381A20531E}"/>
                  </a:ext>
                </a:extLst>
              </p:cNvPr>
              <p:cNvSpPr txBox="1">
                <a:spLocks noRot="1" noChangeAspect="1" noMove="1" noResize="1" noEditPoints="1" noAdjustHandles="1" noChangeArrowheads="1" noChangeShapeType="1" noTextEdit="1"/>
              </p:cNvSpPr>
              <p:nvPr/>
            </p:nvSpPr>
            <p:spPr>
              <a:xfrm>
                <a:off x="11049337" y="2455555"/>
                <a:ext cx="7020299" cy="6769161"/>
              </a:xfrm>
              <a:prstGeom prst="rect">
                <a:avLst/>
              </a:prstGeom>
              <a:blipFill>
                <a:blip r:embed="rId3"/>
                <a:stretch>
                  <a:fillRect l="-261"/>
                </a:stretch>
              </a:blipFill>
            </p:spPr>
            <p:txBody>
              <a:bodyPr/>
              <a:lstStyle/>
              <a:p>
                <a:r>
                  <a:rPr lang="nl-BE">
                    <a:noFill/>
                  </a:rPr>
                  <a:t> </a:t>
                </a:r>
              </a:p>
            </p:txBody>
          </p:sp>
        </mc:Fallback>
      </mc:AlternateContent>
    </p:spTree>
    <p:extLst>
      <p:ext uri="{BB962C8B-B14F-4D97-AF65-F5344CB8AC3E}">
        <p14:creationId xmlns:p14="http://schemas.microsoft.com/office/powerpoint/2010/main" val="163057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err="1"/>
              <a:t>Isochoor</a:t>
            </a:r>
            <a:r>
              <a:rPr lang="nl-NL" dirty="0"/>
              <a:t> proces (V = constant)</a:t>
            </a:r>
            <a:br>
              <a:rPr lang="nl-NL" dirty="0"/>
            </a:br>
            <a:endParaRPr lang="nl-NL"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36</a:t>
            </a:fld>
            <a:endParaRPr lang="nl-BE" dirty="0"/>
          </a:p>
        </p:txBody>
      </p:sp>
      <p:pic>
        <p:nvPicPr>
          <p:cNvPr id="4098" name="Picture 2">
            <a:extLst>
              <a:ext uri="{FF2B5EF4-FFF2-40B4-BE49-F238E27FC236}">
                <a16:creationId xmlns:a16="http://schemas.microsoft.com/office/drawing/2014/main" id="{FA12A1EE-9387-8C73-654F-9A71C67700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90" r="25093"/>
          <a:stretch/>
        </p:blipFill>
        <p:spPr bwMode="auto">
          <a:xfrm>
            <a:off x="10190877" y="1846817"/>
            <a:ext cx="7191534" cy="7132320"/>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tekst 11">
            <a:extLst>
              <a:ext uri="{FF2B5EF4-FFF2-40B4-BE49-F238E27FC236}">
                <a16:creationId xmlns:a16="http://schemas.microsoft.com/office/drawing/2014/main" id="{5390F22A-A46D-0542-4A8C-D58CE57659D1}"/>
              </a:ext>
            </a:extLst>
          </p:cNvPr>
          <p:cNvSpPr>
            <a:spLocks noGrp="1"/>
          </p:cNvSpPr>
          <p:nvPr>
            <p:ph type="body" sz="quarter" idx="17"/>
          </p:nvPr>
        </p:nvSpPr>
        <p:spPr>
          <a:xfrm>
            <a:off x="1057275" y="2434474"/>
            <a:ext cx="8755465" cy="2287652"/>
          </a:xfrm>
        </p:spPr>
        <p:txBody>
          <a:bodyPr>
            <a:normAutofit/>
          </a:bodyPr>
          <a:lstStyle/>
          <a:p>
            <a:r>
              <a:rPr lang="nl-NL" sz="2500" dirty="0">
                <a:effectLst/>
                <a:latin typeface="+mj-lt"/>
              </a:rPr>
              <a:t>Dit is een proces waarbij er </a:t>
            </a:r>
            <a:r>
              <a:rPr lang="nl-NL" sz="2500" dirty="0">
                <a:solidFill>
                  <a:srgbClr val="FF0000"/>
                </a:solidFill>
                <a:effectLst/>
                <a:latin typeface="+mj-lt"/>
              </a:rPr>
              <a:t>het volume </a:t>
            </a:r>
            <a:r>
              <a:rPr lang="nl-NL" sz="2500" dirty="0">
                <a:effectLst/>
                <a:latin typeface="+mj-lt"/>
              </a:rPr>
              <a:t>constant wordt gehouden.</a:t>
            </a:r>
          </a:p>
          <a:p>
            <a:endParaRPr lang="nl-NL" sz="2000" dirty="0">
              <a:effectLst/>
              <a:latin typeface="+mj-lt"/>
            </a:endParaRPr>
          </a:p>
          <a:p>
            <a:r>
              <a:rPr lang="nl-NL" sz="2500" dirty="0">
                <a:latin typeface="+mj-lt"/>
              </a:rPr>
              <a:t>Een voorbeeld hiervan is het opwarmen van een gasfles. De temperatuur zal toenemen maar de systeem grenzen kunnen niet aangepast worden.</a:t>
            </a:r>
            <a:endParaRPr lang="nl-NL" sz="2500" dirty="0">
              <a:effectLst/>
              <a:latin typeface="+mj-lt"/>
            </a:endParaRPr>
          </a:p>
          <a:p>
            <a:endParaRPr lang="nl-NL" sz="2000" dirty="0">
              <a:effectLst/>
            </a:endParaRPr>
          </a:p>
          <a:p>
            <a:endParaRPr lang="nl-BE" sz="2000" dirty="0"/>
          </a:p>
        </p:txBody>
      </p:sp>
      <p:pic>
        <p:nvPicPr>
          <p:cNvPr id="8" name="Afbeelding 7">
            <a:extLst>
              <a:ext uri="{FF2B5EF4-FFF2-40B4-BE49-F238E27FC236}">
                <a16:creationId xmlns:a16="http://schemas.microsoft.com/office/drawing/2014/main" id="{18B2E1C5-06C8-7D1F-9F58-A76C45D3E559}"/>
              </a:ext>
            </a:extLst>
          </p:cNvPr>
          <p:cNvPicPr>
            <a:picLocks noChangeAspect="1"/>
          </p:cNvPicPr>
          <p:nvPr/>
        </p:nvPicPr>
        <p:blipFill>
          <a:blip r:embed="rId4"/>
          <a:srcRect l="30895" t="11410" b="4205"/>
          <a:stretch/>
        </p:blipFill>
        <p:spPr>
          <a:xfrm>
            <a:off x="1337480" y="4844250"/>
            <a:ext cx="6318961" cy="4340343"/>
          </a:xfrm>
          <a:prstGeom prst="rect">
            <a:avLst/>
          </a:prstGeom>
        </p:spPr>
      </p:pic>
      <p:sp>
        <p:nvSpPr>
          <p:cNvPr id="9" name="Tekstvak 8">
            <a:extLst>
              <a:ext uri="{FF2B5EF4-FFF2-40B4-BE49-F238E27FC236}">
                <a16:creationId xmlns:a16="http://schemas.microsoft.com/office/drawing/2014/main" id="{CDF1D247-B27B-5D3E-F9E8-76C6AFFB28F7}"/>
              </a:ext>
            </a:extLst>
          </p:cNvPr>
          <p:cNvSpPr txBox="1"/>
          <p:nvPr/>
        </p:nvSpPr>
        <p:spPr>
          <a:xfrm>
            <a:off x="9632337" y="9392927"/>
            <a:ext cx="5575109" cy="338554"/>
          </a:xfrm>
          <a:prstGeom prst="rect">
            <a:avLst/>
          </a:prstGeom>
          <a:noFill/>
        </p:spPr>
        <p:txBody>
          <a:bodyPr wrap="square">
            <a:spAutoFit/>
          </a:bodyPr>
          <a:lstStyle/>
          <a:p>
            <a:r>
              <a:rPr lang="nl-BE" sz="800" dirty="0"/>
              <a:t>https://www.tec-science.com/wp-content/uploads/2021/06/en-thermodynamics-thermodynamic-processes-isochoric-volume-pressure-diagram.jpg</a:t>
            </a:r>
          </a:p>
        </p:txBody>
      </p:sp>
    </p:spTree>
    <p:extLst>
      <p:ext uri="{BB962C8B-B14F-4D97-AF65-F5344CB8AC3E}">
        <p14:creationId xmlns:p14="http://schemas.microsoft.com/office/powerpoint/2010/main" val="3125422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Overzicht van de verschillende processen</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37</a:t>
            </a:fld>
            <a:endParaRPr lang="nl-BE" dirty="0"/>
          </a:p>
        </p:txBody>
      </p:sp>
      <p:sp>
        <p:nvSpPr>
          <p:cNvPr id="14" name="Tekstvak 13">
            <a:extLst>
              <a:ext uri="{FF2B5EF4-FFF2-40B4-BE49-F238E27FC236}">
                <a16:creationId xmlns:a16="http://schemas.microsoft.com/office/drawing/2014/main" id="{9664CEE3-EDF2-8B9C-1695-306E20BF265D}"/>
              </a:ext>
            </a:extLst>
          </p:cNvPr>
          <p:cNvSpPr txBox="1"/>
          <p:nvPr/>
        </p:nvSpPr>
        <p:spPr>
          <a:xfrm>
            <a:off x="9632337" y="9392927"/>
            <a:ext cx="5575109" cy="215444"/>
          </a:xfrm>
          <a:prstGeom prst="rect">
            <a:avLst/>
          </a:prstGeom>
          <a:noFill/>
        </p:spPr>
        <p:txBody>
          <a:bodyPr wrap="square">
            <a:spAutoFit/>
          </a:bodyPr>
          <a:lstStyle/>
          <a:p>
            <a:r>
              <a:rPr lang="nl-BE" sz="800" dirty="0"/>
              <a:t>https://i.ytimg.com/vi/UEDB5iYNOz8/maxresdefault.jpg</a:t>
            </a:r>
          </a:p>
        </p:txBody>
      </p:sp>
      <p:pic>
        <p:nvPicPr>
          <p:cNvPr id="5122" name="Picture 2">
            <a:extLst>
              <a:ext uri="{FF2B5EF4-FFF2-40B4-BE49-F238E27FC236}">
                <a16:creationId xmlns:a16="http://schemas.microsoft.com/office/drawing/2014/main" id="{0E6D2A29-E9A2-8D83-F10F-567D5AF413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05" r="1082" b="24502"/>
          <a:stretch/>
        </p:blipFill>
        <p:spPr bwMode="auto">
          <a:xfrm>
            <a:off x="1057275" y="2507756"/>
            <a:ext cx="15075104" cy="527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96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Overzicht van de verschillende processen</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861148" y="9306717"/>
            <a:ext cx="3770311" cy="547688"/>
          </a:xfrm>
        </p:spPr>
        <p:txBody>
          <a:bodyPr/>
          <a:lstStyle/>
          <a:p>
            <a:fld id="{B7527A74-2D87-4307-9531-5A57D9647EEB}" type="slidenum">
              <a:rPr lang="nl-BE" smtClean="0"/>
              <a:pPr/>
              <a:t>38</a:t>
            </a:fld>
            <a:endParaRPr lang="nl-BE" dirty="0"/>
          </a:p>
        </p:txBody>
      </p:sp>
      <p:sp>
        <p:nvSpPr>
          <p:cNvPr id="14" name="Tekstvak 13">
            <a:extLst>
              <a:ext uri="{FF2B5EF4-FFF2-40B4-BE49-F238E27FC236}">
                <a16:creationId xmlns:a16="http://schemas.microsoft.com/office/drawing/2014/main" id="{9664CEE3-EDF2-8B9C-1695-306E20BF265D}"/>
              </a:ext>
            </a:extLst>
          </p:cNvPr>
          <p:cNvSpPr txBox="1"/>
          <p:nvPr/>
        </p:nvSpPr>
        <p:spPr>
          <a:xfrm>
            <a:off x="9632337" y="9392927"/>
            <a:ext cx="5575109" cy="215444"/>
          </a:xfrm>
          <a:prstGeom prst="rect">
            <a:avLst/>
          </a:prstGeom>
          <a:noFill/>
        </p:spPr>
        <p:txBody>
          <a:bodyPr wrap="square">
            <a:spAutoFit/>
          </a:bodyPr>
          <a:lstStyle/>
          <a:p>
            <a:r>
              <a:rPr lang="nl-BE" sz="800" dirty="0"/>
              <a:t>https://i.ytimg.com/vi/UEDB5iYNOz8/maxresdefault.jpg</a:t>
            </a:r>
          </a:p>
        </p:txBody>
      </p:sp>
      <mc:AlternateContent xmlns:mc="http://schemas.openxmlformats.org/markup-compatibility/2006" xmlns:a14="http://schemas.microsoft.com/office/drawing/2010/main">
        <mc:Choice Requires="a14">
          <p:graphicFrame>
            <p:nvGraphicFramePr>
              <p:cNvPr id="7" name="Tabel 6">
                <a:extLst>
                  <a:ext uri="{FF2B5EF4-FFF2-40B4-BE49-F238E27FC236}">
                    <a16:creationId xmlns:a16="http://schemas.microsoft.com/office/drawing/2014/main" id="{76FB838E-36AC-6472-2BAE-8228A99CDFEB}"/>
                  </a:ext>
                </a:extLst>
              </p:cNvPr>
              <p:cNvGraphicFramePr>
                <a:graphicFrameLocks noGrp="1"/>
              </p:cNvGraphicFramePr>
              <p:nvPr/>
            </p:nvGraphicFramePr>
            <p:xfrm>
              <a:off x="1057275" y="2100143"/>
              <a:ext cx="16227453" cy="5752939"/>
            </p:xfrm>
            <a:graphic>
              <a:graphicData uri="http://schemas.openxmlformats.org/drawingml/2006/table">
                <a:tbl>
                  <a:tblPr firstRow="1" bandRow="1">
                    <a:tableStyleId>{5C22544A-7EE6-4342-B048-85BDC9FD1C3A}</a:tableStyleId>
                  </a:tblPr>
                  <a:tblGrid>
                    <a:gridCol w="3092575">
                      <a:extLst>
                        <a:ext uri="{9D8B030D-6E8A-4147-A177-3AD203B41FA5}">
                          <a16:colId xmlns:a16="http://schemas.microsoft.com/office/drawing/2014/main" val="3132287765"/>
                        </a:ext>
                      </a:extLst>
                    </a:gridCol>
                    <a:gridCol w="1960167">
                      <a:extLst>
                        <a:ext uri="{9D8B030D-6E8A-4147-A177-3AD203B41FA5}">
                          <a16:colId xmlns:a16="http://schemas.microsoft.com/office/drawing/2014/main" val="3887330898"/>
                        </a:ext>
                      </a:extLst>
                    </a:gridCol>
                    <a:gridCol w="3488309">
                      <a:extLst>
                        <a:ext uri="{9D8B030D-6E8A-4147-A177-3AD203B41FA5}">
                          <a16:colId xmlns:a16="http://schemas.microsoft.com/office/drawing/2014/main" val="2180718512"/>
                        </a:ext>
                      </a:extLst>
                    </a:gridCol>
                    <a:gridCol w="2925635">
                      <a:extLst>
                        <a:ext uri="{9D8B030D-6E8A-4147-A177-3AD203B41FA5}">
                          <a16:colId xmlns:a16="http://schemas.microsoft.com/office/drawing/2014/main" val="3459616981"/>
                        </a:ext>
                      </a:extLst>
                    </a:gridCol>
                    <a:gridCol w="1880045">
                      <a:extLst>
                        <a:ext uri="{9D8B030D-6E8A-4147-A177-3AD203B41FA5}">
                          <a16:colId xmlns:a16="http://schemas.microsoft.com/office/drawing/2014/main" val="2857696278"/>
                        </a:ext>
                      </a:extLst>
                    </a:gridCol>
                    <a:gridCol w="1440361">
                      <a:extLst>
                        <a:ext uri="{9D8B030D-6E8A-4147-A177-3AD203B41FA5}">
                          <a16:colId xmlns:a16="http://schemas.microsoft.com/office/drawing/2014/main" val="2848142832"/>
                        </a:ext>
                      </a:extLst>
                    </a:gridCol>
                    <a:gridCol w="1440361">
                      <a:extLst>
                        <a:ext uri="{9D8B030D-6E8A-4147-A177-3AD203B41FA5}">
                          <a16:colId xmlns:a16="http://schemas.microsoft.com/office/drawing/2014/main" val="3438479794"/>
                        </a:ext>
                      </a:extLst>
                    </a:gridCol>
                  </a:tblGrid>
                  <a:tr h="946524">
                    <a:tc>
                      <a:txBody>
                        <a:bodyPr/>
                        <a:lstStyle/>
                        <a:p>
                          <a:r>
                            <a:rPr lang="nl-NL" dirty="0"/>
                            <a:t>Proces</a:t>
                          </a:r>
                          <a:endParaRPr lang="nl-BE" dirty="0"/>
                        </a:p>
                      </a:txBody>
                      <a:tcPr/>
                    </a:tc>
                    <a:tc>
                      <a:txBody>
                        <a:bodyPr/>
                        <a:lstStyle/>
                        <a:p>
                          <a:r>
                            <a:rPr lang="nl-NL" dirty="0" err="1"/>
                            <a:t>Uitgangs-punt</a:t>
                          </a:r>
                          <a:endParaRPr lang="nl-BE" dirty="0"/>
                        </a:p>
                      </a:txBody>
                      <a:tcPr/>
                    </a:tc>
                    <a:tc>
                      <a:txBody>
                        <a:bodyPr/>
                        <a:lstStyle/>
                        <a:p>
                          <a:r>
                            <a:rPr lang="nl-NL" dirty="0"/>
                            <a:t>Arbeid </a:t>
                          </a:r>
                        </a:p>
                        <a:p>
                          <a:r>
                            <a:rPr lang="nl-NL" dirty="0"/>
                            <a:t>W</a:t>
                          </a:r>
                          <a:endParaRPr lang="nl-BE" dirty="0"/>
                        </a:p>
                      </a:txBody>
                      <a:tcPr/>
                    </a:tc>
                    <a:tc>
                      <a:txBody>
                        <a:bodyPr/>
                        <a:lstStyle/>
                        <a:p>
                          <a:r>
                            <a:rPr lang="nl-NL" dirty="0"/>
                            <a:t>Warmtestroom</a:t>
                          </a:r>
                        </a:p>
                        <a:p>
                          <a:r>
                            <a:rPr lang="nl-NL" dirty="0"/>
                            <a:t>Q</a:t>
                          </a:r>
                          <a:endParaRPr lang="nl-BE" dirty="0"/>
                        </a:p>
                      </a:txBody>
                      <a:tcPr/>
                    </a:tc>
                    <a:tc>
                      <a:txBody>
                        <a:bodyPr/>
                        <a:lstStyle/>
                        <a:p>
                          <a:r>
                            <a:rPr lang="nl-NL" dirty="0"/>
                            <a:t>c</a:t>
                          </a:r>
                          <a:endParaRPr lang="nl-BE" dirty="0"/>
                        </a:p>
                      </a:txBody>
                      <a:tcPr/>
                    </a:tc>
                    <a:tc>
                      <a:txBody>
                        <a:bodyPr/>
                        <a:lstStyle/>
                        <a:p>
                          <a:r>
                            <a:rPr lang="nl-NL" dirty="0"/>
                            <a:t>n</a:t>
                          </a:r>
                          <a:endParaRPr lang="nl-BE" dirty="0"/>
                        </a:p>
                      </a:txBody>
                      <a:tcPr/>
                    </a:tc>
                    <a:tc>
                      <a:txBody>
                        <a:bodyPr/>
                        <a:lstStyle/>
                        <a:p>
                          <a:endParaRPr lang="nl-BE" dirty="0"/>
                        </a:p>
                      </a:txBody>
                      <a:tcPr/>
                    </a:tc>
                    <a:extLst>
                      <a:ext uri="{0D108BD9-81ED-4DB2-BD59-A6C34878D82A}">
                        <a16:rowId xmlns:a16="http://schemas.microsoft.com/office/drawing/2014/main" val="788885556"/>
                      </a:ext>
                    </a:extLst>
                  </a:tr>
                  <a:tr h="946524">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nl-BE" sz="2500" kern="1200" dirty="0">
                              <a:solidFill>
                                <a:schemeClr val="dk1"/>
                              </a:solidFill>
                              <a:effectLst/>
                              <a:latin typeface="+mn-lt"/>
                              <a:ea typeface="+mn-ea"/>
                              <a:cs typeface="+mn-cs"/>
                            </a:rPr>
                            <a:t>Polytroop proces</a:t>
                          </a:r>
                        </a:p>
                      </a:txBody>
                      <a:tcPr/>
                    </a:tc>
                    <a:tc>
                      <a:txBody>
                        <a:bodyPr/>
                        <a:lstStyle/>
                        <a:p>
                          <a:pPr/>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𝑝</m:t>
                                </m:r>
                                <m:r>
                                  <a:rPr lang="nl-BE" sz="2000" i="1" kern="1200" smtClean="0">
                                    <a:solidFill>
                                      <a:schemeClr val="dk1"/>
                                    </a:solidFill>
                                    <a:effectLst/>
                                    <a:latin typeface="Cambria Math" panose="02040503050406030204" pitchFamily="18" charset="0"/>
                                    <a:ea typeface="+mn-ea"/>
                                    <a:cs typeface="+mn-cs"/>
                                  </a:rPr>
                                  <m:t>∙</m:t>
                                </m:r>
                                <m:sSup>
                                  <m:sSupPr>
                                    <m:ctrlPr>
                                      <a:rPr lang="nl-BE" sz="2000" i="1" kern="1200">
                                        <a:solidFill>
                                          <a:schemeClr val="dk1"/>
                                        </a:solidFill>
                                        <a:effectLst/>
                                        <a:latin typeface="Cambria Math" panose="02040503050406030204" pitchFamily="18" charset="0"/>
                                        <a:ea typeface="+mn-ea"/>
                                        <a:cs typeface="+mn-cs"/>
                                      </a:rPr>
                                    </m:ctrlPr>
                                  </m:sSupPr>
                                  <m:e>
                                    <m:r>
                                      <a:rPr lang="nl-BE" sz="2000" i="1" kern="1200">
                                        <a:solidFill>
                                          <a:schemeClr val="dk1"/>
                                        </a:solidFill>
                                        <a:effectLst/>
                                        <a:latin typeface="Cambria Math" panose="02040503050406030204" pitchFamily="18" charset="0"/>
                                        <a:ea typeface="+mn-ea"/>
                                        <a:cs typeface="+mn-cs"/>
                                      </a:rPr>
                                      <m:t>𝑉</m:t>
                                    </m:r>
                                  </m:e>
                                  <m:sup>
                                    <m:r>
                                      <a:rPr lang="nl-BE" sz="2000" i="1" kern="1200">
                                        <a:solidFill>
                                          <a:schemeClr val="dk1"/>
                                        </a:solidFill>
                                        <a:effectLst/>
                                        <a:latin typeface="Cambria Math" panose="02040503050406030204" pitchFamily="18" charset="0"/>
                                        <a:ea typeface="+mn-ea"/>
                                        <a:cs typeface="+mn-cs"/>
                                      </a:rPr>
                                      <m:t>𝑛</m:t>
                                    </m:r>
                                  </m:sup>
                                </m:sSup>
                                <m:r>
                                  <a:rPr lang="nl-BE" sz="2000" i="1" kern="1200">
                                    <a:solidFill>
                                      <a:schemeClr val="dk1"/>
                                    </a:solidFill>
                                    <a:effectLst/>
                                    <a:latin typeface="Cambria Math" panose="02040503050406030204" pitchFamily="18" charset="0"/>
                                    <a:ea typeface="+mn-ea"/>
                                    <a:cs typeface="+mn-cs"/>
                                  </a:rPr>
                                  <m:t>= </m:t>
                                </m:r>
                                <m:r>
                                  <a:rPr lang="nl-BE" sz="2000" i="1" kern="1200">
                                    <a:solidFill>
                                      <a:schemeClr val="dk1"/>
                                    </a:solidFill>
                                    <a:effectLst/>
                                    <a:latin typeface="Cambria Math" panose="02040503050406030204" pitchFamily="18" charset="0"/>
                                    <a:ea typeface="+mn-ea"/>
                                    <a:cs typeface="+mn-cs"/>
                                  </a:rPr>
                                  <m:t>𝐶</m:t>
                                </m:r>
                              </m:oMath>
                            </m:oMathPara>
                          </a14:m>
                          <a:endParaRPr lang="nl-BE" sz="2000" kern="1200" dirty="0">
                            <a:solidFill>
                              <a:schemeClr val="dk1"/>
                            </a:solidFill>
                            <a:effectLst/>
                            <a:latin typeface="+mn-lt"/>
                            <a:ea typeface="+mn-ea"/>
                            <a:cs typeface="+mn-cs"/>
                          </a:endParaRPr>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𝑊</m:t>
                                </m:r>
                                <m:r>
                                  <a:rPr lang="nl-BE" sz="2000" i="1" kern="1200" smtClean="0">
                                    <a:solidFill>
                                      <a:schemeClr val="dk1"/>
                                    </a:solidFill>
                                    <a:effectLst/>
                                    <a:latin typeface="Cambria Math" panose="02040503050406030204" pitchFamily="18" charset="0"/>
                                    <a:ea typeface="+mn-ea"/>
                                    <a:cs typeface="+mn-cs"/>
                                  </a:rPr>
                                  <m:t>= </m:t>
                                </m:r>
                                <m:f>
                                  <m:fPr>
                                    <m:ctrlPr>
                                      <a:rPr lang="nl-BE" sz="2000" i="1" kern="1200">
                                        <a:solidFill>
                                          <a:schemeClr val="dk1"/>
                                        </a:solidFill>
                                        <a:effectLst/>
                                        <a:latin typeface="Cambria Math" panose="02040503050406030204" pitchFamily="18" charset="0"/>
                                        <a:ea typeface="+mn-ea"/>
                                        <a:cs typeface="+mn-cs"/>
                                      </a:rPr>
                                    </m:ctrlPr>
                                  </m:fPr>
                                  <m:num>
                                    <m:r>
                                      <a:rPr lang="nl-BE" sz="2000" i="1" kern="1200">
                                        <a:solidFill>
                                          <a:schemeClr val="dk1"/>
                                        </a:solidFill>
                                        <a:effectLst/>
                                        <a:latin typeface="Cambria Math" panose="02040503050406030204" pitchFamily="18" charset="0"/>
                                        <a:ea typeface="+mn-ea"/>
                                        <a:cs typeface="+mn-cs"/>
                                      </a:rPr>
                                      <m:t>−1</m:t>
                                    </m:r>
                                  </m:num>
                                  <m:den>
                                    <m:r>
                                      <a:rPr lang="nl-BE" sz="2000" i="1" kern="1200">
                                        <a:solidFill>
                                          <a:schemeClr val="dk1"/>
                                        </a:solidFill>
                                        <a:effectLst/>
                                        <a:latin typeface="Cambria Math" panose="02040503050406030204" pitchFamily="18" charset="0"/>
                                        <a:ea typeface="+mn-ea"/>
                                        <a:cs typeface="+mn-cs"/>
                                      </a:rPr>
                                      <m:t>𝑛</m:t>
                                    </m:r>
                                    <m:r>
                                      <a:rPr lang="nl-BE" sz="2000" i="1" kern="1200">
                                        <a:solidFill>
                                          <a:schemeClr val="dk1"/>
                                        </a:solidFill>
                                        <a:effectLst/>
                                        <a:latin typeface="Cambria Math" panose="02040503050406030204" pitchFamily="18" charset="0"/>
                                        <a:ea typeface="+mn-ea"/>
                                        <a:cs typeface="+mn-cs"/>
                                      </a:rPr>
                                      <m:t>−1</m:t>
                                    </m:r>
                                  </m:den>
                                </m:f>
                                <m:r>
                                  <a:rPr lang="nl-BE" sz="2000" i="1" kern="1200">
                                    <a:solidFill>
                                      <a:schemeClr val="dk1"/>
                                    </a:solidFill>
                                    <a:effectLst/>
                                    <a:latin typeface="Cambria Math" panose="02040503050406030204" pitchFamily="18" charset="0"/>
                                    <a:ea typeface="+mn-ea"/>
                                    <a:cs typeface="+mn-cs"/>
                                  </a:rPr>
                                  <m:t>∙</m:t>
                                </m:r>
                                <m:d>
                                  <m:dPr>
                                    <m:ctrlPr>
                                      <a:rPr lang="nl-BE" sz="2000" i="1" kern="1200">
                                        <a:solidFill>
                                          <a:schemeClr val="dk1"/>
                                        </a:solidFill>
                                        <a:effectLst/>
                                        <a:latin typeface="Cambria Math" panose="02040503050406030204" pitchFamily="18" charset="0"/>
                                        <a:ea typeface="+mn-ea"/>
                                        <a:cs typeface="+mn-cs"/>
                                      </a:rPr>
                                    </m:ctrlPr>
                                  </m:dPr>
                                  <m:e>
                                    <m:sSub>
                                      <m:sSubPr>
                                        <m:ctrlPr>
                                          <a:rPr lang="nl-BE" sz="2000" i="1" kern="1200">
                                            <a:solidFill>
                                              <a:schemeClr val="dk1"/>
                                            </a:solidFill>
                                            <a:effectLst/>
                                            <a:latin typeface="Cambria Math" panose="02040503050406030204" pitchFamily="18" charset="0"/>
                                            <a:ea typeface="+mn-ea"/>
                                            <a:cs typeface="+mn-cs"/>
                                          </a:rPr>
                                        </m:ctrlPr>
                                      </m:sSubPr>
                                      <m:e>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𝑝</m:t>
                                            </m:r>
                                          </m:e>
                                          <m:sub>
                                            <m:r>
                                              <a:rPr lang="nl-BE" sz="2000" i="1" kern="1200">
                                                <a:solidFill>
                                                  <a:schemeClr val="dk1"/>
                                                </a:solidFill>
                                                <a:effectLst/>
                                                <a:latin typeface="Cambria Math" panose="02040503050406030204" pitchFamily="18" charset="0"/>
                                                <a:ea typeface="+mn-ea"/>
                                                <a:cs typeface="+mn-cs"/>
                                              </a:rPr>
                                              <m:t>2</m:t>
                                            </m:r>
                                          </m:sub>
                                        </m:sSub>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2</m:t>
                                        </m:r>
                                      </m:sub>
                                    </m:sSub>
                                    <m:r>
                                      <a:rPr lang="nl-BE" sz="2000" i="1" kern="1200">
                                        <a:solidFill>
                                          <a:schemeClr val="dk1"/>
                                        </a:solidFill>
                                        <a:effectLst/>
                                        <a:latin typeface="Cambria Math" panose="02040503050406030204" pitchFamily="18" charset="0"/>
                                        <a:ea typeface="+mn-ea"/>
                                        <a:cs typeface="+mn-cs"/>
                                      </a:rPr>
                                      <m:t>−</m:t>
                                    </m:r>
                                    <m:sSub>
                                      <m:sSubPr>
                                        <m:ctrlPr>
                                          <a:rPr lang="nl-BE" sz="2000" i="1" kern="1200">
                                            <a:solidFill>
                                              <a:schemeClr val="dk1"/>
                                            </a:solidFill>
                                            <a:effectLst/>
                                            <a:latin typeface="Cambria Math" panose="02040503050406030204" pitchFamily="18" charset="0"/>
                                            <a:ea typeface="+mn-ea"/>
                                            <a:cs typeface="+mn-cs"/>
                                          </a:rPr>
                                        </m:ctrlPr>
                                      </m:sSubPr>
                                      <m:e>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𝑝</m:t>
                                            </m:r>
                                          </m:e>
                                          <m:sub>
                                            <m:r>
                                              <a:rPr lang="nl-BE" sz="2000" i="1" kern="1200">
                                                <a:solidFill>
                                                  <a:schemeClr val="dk1"/>
                                                </a:solidFill>
                                                <a:effectLst/>
                                                <a:latin typeface="Cambria Math" panose="02040503050406030204" pitchFamily="18" charset="0"/>
                                                <a:ea typeface="+mn-ea"/>
                                                <a:cs typeface="+mn-cs"/>
                                              </a:rPr>
                                              <m:t>1</m:t>
                                            </m:r>
                                          </m:sub>
                                        </m:sSub>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1</m:t>
                                        </m:r>
                                      </m:sub>
                                    </m:sSub>
                                  </m:e>
                                </m:d>
                              </m:oMath>
                            </m:oMathPara>
                          </a14:m>
                          <a:endParaRPr lang="nl-BE" sz="2000" i="1" kern="1200" dirty="0">
                            <a:solidFill>
                              <a:schemeClr val="dk1"/>
                            </a:solidFill>
                            <a:effectLst/>
                            <a:latin typeface="+mn-lt"/>
                            <a:ea typeface="+mn-ea"/>
                            <a:cs typeface="+mn-cs"/>
                          </a:endParaRPr>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𝑄</m:t>
                                </m:r>
                                <m:r>
                                  <a:rPr lang="nl-BE" sz="2000" i="1" kern="1200" smtClean="0">
                                    <a:solidFill>
                                      <a:schemeClr val="dk1"/>
                                    </a:solidFill>
                                    <a:effectLst/>
                                    <a:latin typeface="Cambria Math" panose="02040503050406030204" pitchFamily="18" charset="0"/>
                                    <a:ea typeface="+mn-ea"/>
                                    <a:cs typeface="+mn-cs"/>
                                  </a:rPr>
                                  <m:t>= </m:t>
                                </m:r>
                                <m:f>
                                  <m:fPr>
                                    <m:ctrlPr>
                                      <a:rPr lang="nl-BE" sz="2000" i="1" kern="1200">
                                        <a:solidFill>
                                          <a:schemeClr val="dk1"/>
                                        </a:solidFill>
                                        <a:effectLst/>
                                        <a:latin typeface="Cambria Math" panose="02040503050406030204" pitchFamily="18" charset="0"/>
                                        <a:ea typeface="+mn-ea"/>
                                        <a:cs typeface="+mn-cs"/>
                                      </a:rPr>
                                    </m:ctrlPr>
                                  </m:fPr>
                                  <m:num>
                                    <m:r>
                                      <a:rPr lang="nl-BE" sz="2000" i="1" kern="1200">
                                        <a:solidFill>
                                          <a:schemeClr val="dk1"/>
                                        </a:solidFill>
                                        <a:effectLst/>
                                        <a:latin typeface="Cambria Math" panose="02040503050406030204" pitchFamily="18" charset="0"/>
                                        <a:ea typeface="+mn-ea"/>
                                        <a:cs typeface="+mn-cs"/>
                                      </a:rPr>
                                      <m:t>𝑘</m:t>
                                    </m:r>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𝑛</m:t>
                                    </m:r>
                                  </m:num>
                                  <m:den>
                                    <m:r>
                                      <a:rPr lang="nl-BE" sz="2000" i="1" kern="1200">
                                        <a:solidFill>
                                          <a:schemeClr val="dk1"/>
                                        </a:solidFill>
                                        <a:effectLst/>
                                        <a:latin typeface="Cambria Math" panose="02040503050406030204" pitchFamily="18" charset="0"/>
                                        <a:ea typeface="+mn-ea"/>
                                        <a:cs typeface="+mn-cs"/>
                                      </a:rPr>
                                      <m:t>𝑘</m:t>
                                    </m:r>
                                    <m:r>
                                      <a:rPr lang="nl-BE" sz="2000" i="1" kern="1200">
                                        <a:solidFill>
                                          <a:schemeClr val="dk1"/>
                                        </a:solidFill>
                                        <a:effectLst/>
                                        <a:latin typeface="Cambria Math" panose="02040503050406030204" pitchFamily="18" charset="0"/>
                                        <a:ea typeface="+mn-ea"/>
                                        <a:cs typeface="+mn-cs"/>
                                      </a:rPr>
                                      <m:t>−1</m:t>
                                    </m:r>
                                  </m:den>
                                </m:f>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𝑊</m:t>
                                </m:r>
                              </m:oMath>
                            </m:oMathPara>
                          </a14:m>
                          <a:endParaRPr lang="nl-BE" sz="2000" i="1" kern="1200" dirty="0">
                            <a:solidFill>
                              <a:schemeClr val="dk1"/>
                            </a:solidFill>
                            <a:effectLst/>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𝑐</m:t>
                                </m:r>
                                <m:r>
                                  <a:rPr lang="nl-BE" sz="2000" i="1" kern="1200" smtClean="0">
                                    <a:solidFill>
                                      <a:schemeClr val="dk1"/>
                                    </a:solidFill>
                                    <a:effectLst/>
                                    <a:latin typeface="Cambria Math" panose="02040503050406030204" pitchFamily="18" charset="0"/>
                                    <a:ea typeface="+mn-ea"/>
                                    <a:cs typeface="+mn-cs"/>
                                  </a:rPr>
                                  <m:t>= </m:t>
                                </m:r>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𝑐</m:t>
                                    </m:r>
                                  </m:e>
                                  <m:sub>
                                    <m:r>
                                      <a:rPr lang="nl-BE" sz="2000" i="1" kern="1200">
                                        <a:solidFill>
                                          <a:schemeClr val="dk1"/>
                                        </a:solidFill>
                                        <a:effectLst/>
                                        <a:latin typeface="Cambria Math" panose="02040503050406030204" pitchFamily="18" charset="0"/>
                                        <a:ea typeface="+mn-ea"/>
                                        <a:cs typeface="+mn-cs"/>
                                      </a:rPr>
                                      <m:t>𝑣</m:t>
                                    </m:r>
                                  </m:sub>
                                </m:sSub>
                                <m:r>
                                  <a:rPr lang="nl-BE" sz="2000" i="1" kern="1200">
                                    <a:solidFill>
                                      <a:schemeClr val="dk1"/>
                                    </a:solidFill>
                                    <a:effectLst/>
                                    <a:latin typeface="Cambria Math" panose="02040503050406030204" pitchFamily="18" charset="0"/>
                                    <a:ea typeface="+mn-ea"/>
                                    <a:cs typeface="+mn-cs"/>
                                  </a:rPr>
                                  <m:t>−</m:t>
                                </m:r>
                                <m:f>
                                  <m:fPr>
                                    <m:ctrlPr>
                                      <a:rPr lang="nl-BE" sz="2000" i="1" kern="1200">
                                        <a:solidFill>
                                          <a:schemeClr val="dk1"/>
                                        </a:solidFill>
                                        <a:effectLst/>
                                        <a:latin typeface="Cambria Math" panose="02040503050406030204" pitchFamily="18" charset="0"/>
                                        <a:ea typeface="+mn-ea"/>
                                        <a:cs typeface="+mn-cs"/>
                                      </a:rPr>
                                    </m:ctrlPr>
                                  </m:fPr>
                                  <m:num>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𝑅</m:t>
                                        </m:r>
                                      </m:e>
                                      <m:sub>
                                        <m:r>
                                          <a:rPr lang="nl-BE" sz="2000" i="1" kern="1200">
                                            <a:solidFill>
                                              <a:schemeClr val="dk1"/>
                                            </a:solidFill>
                                            <a:effectLst/>
                                            <a:latin typeface="Cambria Math" panose="02040503050406030204" pitchFamily="18" charset="0"/>
                                            <a:ea typeface="+mn-ea"/>
                                            <a:cs typeface="+mn-cs"/>
                                          </a:rPr>
                                          <m:t>𝑠</m:t>
                                        </m:r>
                                      </m:sub>
                                    </m:sSub>
                                  </m:num>
                                  <m:den>
                                    <m:r>
                                      <a:rPr lang="nl-BE" sz="2000" i="1" kern="1200">
                                        <a:solidFill>
                                          <a:schemeClr val="dk1"/>
                                        </a:solidFill>
                                        <a:effectLst/>
                                        <a:latin typeface="Cambria Math" panose="02040503050406030204" pitchFamily="18" charset="0"/>
                                        <a:ea typeface="+mn-ea"/>
                                        <a:cs typeface="+mn-cs"/>
                                      </a:rPr>
                                      <m:t>𝑛</m:t>
                                    </m:r>
                                    <m:r>
                                      <a:rPr lang="nl-BE" sz="2000" i="1" kern="1200">
                                        <a:solidFill>
                                          <a:schemeClr val="dk1"/>
                                        </a:solidFill>
                                        <a:effectLst/>
                                        <a:latin typeface="Cambria Math" panose="02040503050406030204" pitchFamily="18" charset="0"/>
                                        <a:ea typeface="+mn-ea"/>
                                        <a:cs typeface="+mn-cs"/>
                                      </a:rPr>
                                      <m:t>−1</m:t>
                                    </m:r>
                                  </m:den>
                                </m:f>
                              </m:oMath>
                            </m:oMathPara>
                          </a14:m>
                          <a:endParaRPr lang="nl-BE" sz="2000" i="1" kern="1200" dirty="0">
                            <a:solidFill>
                              <a:schemeClr val="dk1"/>
                            </a:solidFill>
                            <a:effectLst/>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𝑛</m:t>
                                </m:r>
                                <m:r>
                                  <a:rPr lang="nl-BE" sz="2000" i="0">
                                    <a:latin typeface="Cambria Math" panose="02040503050406030204" pitchFamily="18" charset="0"/>
                                  </a:rPr>
                                  <m:t>= </m:t>
                                </m:r>
                                <m:f>
                                  <m:fPr>
                                    <m:ctrlPr>
                                      <a:rPr lang="nl-BE" sz="2000" i="1">
                                        <a:solidFill>
                                          <a:srgbClr val="836967"/>
                                        </a:solidFill>
                                        <a:latin typeface="Cambria Math" panose="02040503050406030204" pitchFamily="18" charset="0"/>
                                      </a:rPr>
                                    </m:ctrlPr>
                                  </m:fPr>
                                  <m:num>
                                    <m:r>
                                      <a:rPr lang="nl-NL" sz="2000" b="0" i="1" smtClean="0">
                                        <a:latin typeface="Cambria Math" panose="02040503050406030204" pitchFamily="18" charset="0"/>
                                      </a:rPr>
                                      <m:t>𝑐</m:t>
                                    </m:r>
                                    <m:r>
                                      <a:rPr lang="nl-NL" sz="2000" b="0" i="1" smtClean="0">
                                        <a:latin typeface="Cambria Math" panose="02040503050406030204" pitchFamily="18" charset="0"/>
                                      </a:rPr>
                                      <m:t>−</m:t>
                                    </m:r>
                                    <m:sSub>
                                      <m:sSubPr>
                                        <m:ctrlPr>
                                          <a:rPr lang="nl-BE" sz="2000" i="1">
                                            <a:solidFill>
                                              <a:srgbClr val="836967"/>
                                            </a:solidFill>
                                            <a:latin typeface="Cambria Math" panose="02040503050406030204" pitchFamily="18" charset="0"/>
                                          </a:rPr>
                                        </m:ctrlPr>
                                      </m:sSubPr>
                                      <m:e>
                                        <m:r>
                                          <a:rPr lang="nl-BE" sz="2000" i="1">
                                            <a:latin typeface="Cambria Math" panose="02040503050406030204" pitchFamily="18" charset="0"/>
                                          </a:rPr>
                                          <m:t>𝑐</m:t>
                                        </m:r>
                                      </m:e>
                                      <m:sub>
                                        <m:r>
                                          <a:rPr lang="nl-BE" sz="2000" i="1">
                                            <a:latin typeface="Cambria Math" panose="02040503050406030204" pitchFamily="18" charset="0"/>
                                          </a:rPr>
                                          <m:t>𝑝</m:t>
                                        </m:r>
                                      </m:sub>
                                    </m:sSub>
                                  </m:num>
                                  <m:den>
                                    <m:r>
                                      <a:rPr lang="nl-NL" sz="2000" b="0" i="1" smtClean="0">
                                        <a:latin typeface="Cambria Math" panose="02040503050406030204" pitchFamily="18" charset="0"/>
                                      </a:rPr>
                                      <m:t>𝑐</m:t>
                                    </m:r>
                                    <m:r>
                                      <a:rPr lang="nl-NL" sz="2000" b="0" i="1" smtClean="0">
                                        <a:latin typeface="Cambria Math" panose="02040503050406030204" pitchFamily="18" charset="0"/>
                                      </a:rPr>
                                      <m:t>−</m:t>
                                    </m:r>
                                    <m:sSub>
                                      <m:sSubPr>
                                        <m:ctrlPr>
                                          <a:rPr lang="nl-BE" sz="2000" i="1">
                                            <a:solidFill>
                                              <a:srgbClr val="836967"/>
                                            </a:solidFill>
                                            <a:latin typeface="Cambria Math" panose="02040503050406030204" pitchFamily="18" charset="0"/>
                                          </a:rPr>
                                        </m:ctrlPr>
                                      </m:sSubPr>
                                      <m:e>
                                        <m:r>
                                          <a:rPr lang="nl-BE" sz="2000" i="1">
                                            <a:latin typeface="Cambria Math" panose="02040503050406030204" pitchFamily="18" charset="0"/>
                                          </a:rPr>
                                          <m:t>𝑐</m:t>
                                        </m:r>
                                      </m:e>
                                      <m:sub>
                                        <m:r>
                                          <a:rPr lang="nl-BE" sz="2000" i="1">
                                            <a:latin typeface="Cambria Math" panose="02040503050406030204" pitchFamily="18" charset="0"/>
                                          </a:rPr>
                                          <m:t>𝑣</m:t>
                                        </m:r>
                                      </m:sub>
                                    </m:sSub>
                                  </m:den>
                                </m:f>
                              </m:oMath>
                            </m:oMathPara>
                          </a14:m>
                          <a:endParaRPr lang="nl-BE" sz="2000" i="1" kern="1200" dirty="0">
                            <a:solidFill>
                              <a:schemeClr val="dk1"/>
                            </a:solidFill>
                            <a:effectLst/>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nl-BE" sz="2000" i="1" smtClean="0">
                                      <a:solidFill>
                                        <a:srgbClr val="836967"/>
                                      </a:solidFill>
                                      <a:latin typeface="Cambria Math" panose="02040503050406030204" pitchFamily="18" charset="0"/>
                                    </a:rPr>
                                  </m:ctrlPr>
                                </m:sSubPr>
                                <m:e>
                                  <m:r>
                                    <a:rPr lang="nl-NL" sz="2000" b="0" i="1" smtClean="0">
                                      <a:latin typeface="Cambria Math" panose="02040503050406030204" pitchFamily="18" charset="0"/>
                                    </a:rPr>
                                    <m:t>𝑅</m:t>
                                  </m:r>
                                </m:e>
                                <m:sub>
                                  <m:r>
                                    <a:rPr lang="nl-NL" sz="2000" b="0" i="1" smtClean="0">
                                      <a:latin typeface="Cambria Math" panose="02040503050406030204" pitchFamily="18" charset="0"/>
                                    </a:rPr>
                                    <m:t>𝑠</m:t>
                                  </m:r>
                                </m:sub>
                              </m:sSub>
                              <m:r>
                                <a:rPr lang="nl-BE" sz="2000" i="0">
                                  <a:latin typeface="Cambria Math" panose="02040503050406030204" pitchFamily="18" charset="0"/>
                                </a:rPr>
                                <m:t>=</m:t>
                              </m:r>
                              <m:sSub>
                                <m:sSubPr>
                                  <m:ctrlPr>
                                    <a:rPr lang="nl-BE" sz="2000" i="1">
                                      <a:solidFill>
                                        <a:srgbClr val="836967"/>
                                      </a:solidFill>
                                      <a:latin typeface="Cambria Math" panose="02040503050406030204" pitchFamily="18" charset="0"/>
                                    </a:rPr>
                                  </m:ctrlPr>
                                </m:sSubPr>
                                <m:e>
                                  <m:r>
                                    <a:rPr lang="nl-BE" sz="2000" i="1">
                                      <a:latin typeface="Cambria Math" panose="02040503050406030204" pitchFamily="18" charset="0"/>
                                    </a:rPr>
                                    <m:t>𝑐</m:t>
                                  </m:r>
                                </m:e>
                                <m:sub>
                                  <m:r>
                                    <a:rPr lang="nl-BE" sz="2000" i="1">
                                      <a:latin typeface="Cambria Math" panose="02040503050406030204" pitchFamily="18" charset="0"/>
                                    </a:rPr>
                                    <m:t>𝑝</m:t>
                                  </m:r>
                                </m:sub>
                              </m:sSub>
                            </m:oMath>
                          </a14:m>
                          <a:r>
                            <a:rPr lang="nl-BE" sz="2000" dirty="0"/>
                            <a:t>-</a:t>
                          </a:r>
                          <a:r>
                            <a:rPr lang="nl-BE" sz="2000" dirty="0">
                              <a:solidFill>
                                <a:srgbClr val="836967"/>
                              </a:solidFill>
                            </a:rPr>
                            <a:t> </a:t>
                          </a:r>
                          <a14:m>
                            <m:oMath xmlns:m="http://schemas.openxmlformats.org/officeDocument/2006/math">
                              <m:sSub>
                                <m:sSubPr>
                                  <m:ctrlPr>
                                    <a:rPr lang="nl-BE" sz="2000" i="1">
                                      <a:solidFill>
                                        <a:srgbClr val="836967"/>
                                      </a:solidFill>
                                      <a:latin typeface="Cambria Math" panose="02040503050406030204" pitchFamily="18" charset="0"/>
                                    </a:rPr>
                                  </m:ctrlPr>
                                </m:sSubPr>
                                <m:e>
                                  <m:r>
                                    <a:rPr lang="nl-BE" sz="2000" i="1">
                                      <a:latin typeface="Cambria Math" panose="02040503050406030204" pitchFamily="18" charset="0"/>
                                    </a:rPr>
                                    <m:t>𝑐</m:t>
                                  </m:r>
                                </m:e>
                                <m:sub>
                                  <m:r>
                                    <a:rPr lang="nl-NL" sz="2000" b="0" i="1" smtClean="0">
                                      <a:latin typeface="Cambria Math" panose="02040503050406030204" pitchFamily="18" charset="0"/>
                                    </a:rPr>
                                    <m:t>𝑣</m:t>
                                  </m:r>
                                </m:sub>
                              </m:sSub>
                            </m:oMath>
                          </a14:m>
                          <a:endParaRPr lang="nl-BE" sz="2000" dirty="0"/>
                        </a:p>
                        <a:p>
                          <a:pPr marL="0" algn="l" defTabSz="1371600" rtl="0" eaLnBrk="1" latinLnBrk="0" hangingPunct="1"/>
                          <a:endParaRPr lang="nl-BE" sz="2000" i="1" kern="1200" dirty="0">
                            <a:solidFill>
                              <a:schemeClr val="dk1"/>
                            </a:solidFill>
                            <a:effectLst/>
                            <a:latin typeface="+mn-lt"/>
                            <a:ea typeface="+mn-ea"/>
                            <a:cs typeface="+mn-cs"/>
                          </a:endParaRPr>
                        </a:p>
                      </a:txBody>
                      <a:tcPr/>
                    </a:tc>
                    <a:extLst>
                      <a:ext uri="{0D108BD9-81ED-4DB2-BD59-A6C34878D82A}">
                        <a16:rowId xmlns:a16="http://schemas.microsoft.com/office/drawing/2014/main" val="1138502329"/>
                      </a:ext>
                    </a:extLst>
                  </a:tr>
                  <a:tr h="946524">
                    <a:tc>
                      <a:txBody>
                        <a:bodyPr/>
                        <a:lstStyle/>
                        <a:p>
                          <a:r>
                            <a:rPr lang="nl-BE" sz="2500" dirty="0"/>
                            <a:t>Isobaar proces</a:t>
                          </a:r>
                        </a:p>
                      </a:txBody>
                      <a:tcPr/>
                    </a:tc>
                    <a:tc>
                      <a:txBody>
                        <a:bodyPr/>
                        <a:lstStyle/>
                        <a:p>
                          <a:pPr/>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𝑝</m:t>
                                </m:r>
                                <m:r>
                                  <a:rPr lang="nl-BE" sz="2000" i="1" kern="1200" smtClean="0">
                                    <a:solidFill>
                                      <a:schemeClr val="dk1"/>
                                    </a:solidFill>
                                    <a:effectLst/>
                                    <a:latin typeface="Cambria Math" panose="02040503050406030204" pitchFamily="18" charset="0"/>
                                    <a:ea typeface="+mn-ea"/>
                                    <a:cs typeface="+mn-cs"/>
                                  </a:rPr>
                                  <m:t>= </m:t>
                                </m:r>
                                <m:r>
                                  <a:rPr lang="nl-BE" sz="2000" i="1" kern="1200" smtClean="0">
                                    <a:solidFill>
                                      <a:schemeClr val="dk1"/>
                                    </a:solidFill>
                                    <a:effectLst/>
                                    <a:latin typeface="Cambria Math" panose="02040503050406030204" pitchFamily="18" charset="0"/>
                                    <a:ea typeface="+mn-ea"/>
                                    <a:cs typeface="+mn-cs"/>
                                  </a:rPr>
                                  <m:t>𝐶</m:t>
                                </m:r>
                              </m:oMath>
                            </m:oMathPara>
                          </a14:m>
                          <a:endParaRPr lang="nl-BE" sz="2000" dirty="0"/>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𝑊</m:t>
                                </m:r>
                                <m:r>
                                  <a:rPr lang="nl-BE" sz="2000" i="1" kern="1200" smtClean="0">
                                    <a:solidFill>
                                      <a:schemeClr val="dk1"/>
                                    </a:solidFill>
                                    <a:effectLst/>
                                    <a:latin typeface="Cambria Math" panose="02040503050406030204" pitchFamily="18" charset="0"/>
                                    <a:ea typeface="+mn-ea"/>
                                    <a:cs typeface="+mn-cs"/>
                                  </a:rPr>
                                  <m:t>= </m:t>
                                </m:r>
                                <m:r>
                                  <a:rPr lang="nl-BE" sz="2000" i="1" kern="1200" smtClean="0">
                                    <a:solidFill>
                                      <a:schemeClr val="dk1"/>
                                    </a:solidFill>
                                    <a:effectLst/>
                                    <a:latin typeface="Cambria Math" panose="02040503050406030204" pitchFamily="18" charset="0"/>
                                    <a:ea typeface="+mn-ea"/>
                                    <a:cs typeface="+mn-cs"/>
                                  </a:rPr>
                                  <m:t>𝑝</m:t>
                                </m:r>
                                <m:r>
                                  <a:rPr lang="nl-BE" sz="2000" i="1" kern="1200" smtClean="0">
                                    <a:solidFill>
                                      <a:schemeClr val="dk1"/>
                                    </a:solidFill>
                                    <a:effectLst/>
                                    <a:latin typeface="Cambria Math" panose="02040503050406030204" pitchFamily="18" charset="0"/>
                                    <a:ea typeface="+mn-ea"/>
                                    <a:cs typeface="+mn-cs"/>
                                  </a:rPr>
                                  <m:t>∙</m:t>
                                </m:r>
                                <m:d>
                                  <m:dPr>
                                    <m:ctrlPr>
                                      <a:rPr lang="nl-BE" sz="2000" i="1" kern="1200">
                                        <a:solidFill>
                                          <a:schemeClr val="dk1"/>
                                        </a:solidFill>
                                        <a:effectLst/>
                                        <a:latin typeface="Cambria Math" panose="02040503050406030204" pitchFamily="18" charset="0"/>
                                        <a:ea typeface="+mn-ea"/>
                                        <a:cs typeface="+mn-cs"/>
                                      </a:rPr>
                                    </m:ctrlPr>
                                  </m:dPr>
                                  <m:e>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2</m:t>
                                        </m:r>
                                      </m:sub>
                                    </m:sSub>
                                    <m:r>
                                      <a:rPr lang="nl-BE" sz="2000" i="1" kern="1200">
                                        <a:solidFill>
                                          <a:schemeClr val="dk1"/>
                                        </a:solidFill>
                                        <a:effectLst/>
                                        <a:latin typeface="Cambria Math" panose="02040503050406030204" pitchFamily="18" charset="0"/>
                                        <a:ea typeface="+mn-ea"/>
                                        <a:cs typeface="+mn-cs"/>
                                      </a:rPr>
                                      <m:t>−</m:t>
                                    </m:r>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1</m:t>
                                        </m:r>
                                      </m:sub>
                                    </m:sSub>
                                  </m:e>
                                </m:d>
                              </m:oMath>
                            </m:oMathPara>
                          </a14:m>
                          <a:endParaRPr lang="nl-BE" sz="2000" i="1" kern="1200" dirty="0">
                            <a:solidFill>
                              <a:schemeClr val="dk1"/>
                            </a:solidFill>
                            <a:effectLst/>
                            <a:latin typeface="+mn-lt"/>
                            <a:ea typeface="+mn-ea"/>
                            <a:cs typeface="+mn-cs"/>
                          </a:endParaRPr>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𝑄</m:t>
                                </m:r>
                                <m:r>
                                  <a:rPr lang="nl-BE" sz="2000" i="1" kern="1200" smtClean="0">
                                    <a:solidFill>
                                      <a:schemeClr val="dk1"/>
                                    </a:solidFill>
                                    <a:effectLst/>
                                    <a:latin typeface="Cambria Math" panose="02040503050406030204" pitchFamily="18" charset="0"/>
                                    <a:ea typeface="+mn-ea"/>
                                    <a:cs typeface="+mn-cs"/>
                                  </a:rPr>
                                  <m:t>= </m:t>
                                </m:r>
                                <m:f>
                                  <m:fPr>
                                    <m:ctrlPr>
                                      <a:rPr lang="nl-BE" sz="2000" i="1" kern="1200">
                                        <a:solidFill>
                                          <a:schemeClr val="dk1"/>
                                        </a:solidFill>
                                        <a:effectLst/>
                                        <a:latin typeface="Cambria Math" panose="02040503050406030204" pitchFamily="18" charset="0"/>
                                        <a:ea typeface="+mn-ea"/>
                                        <a:cs typeface="+mn-cs"/>
                                      </a:rPr>
                                    </m:ctrlPr>
                                  </m:fPr>
                                  <m:num>
                                    <m:r>
                                      <a:rPr lang="nl-BE" sz="2000" i="1" kern="1200">
                                        <a:solidFill>
                                          <a:schemeClr val="dk1"/>
                                        </a:solidFill>
                                        <a:effectLst/>
                                        <a:latin typeface="Cambria Math" panose="02040503050406030204" pitchFamily="18" charset="0"/>
                                        <a:ea typeface="+mn-ea"/>
                                        <a:cs typeface="+mn-cs"/>
                                      </a:rPr>
                                      <m:t>𝑘</m:t>
                                    </m:r>
                                  </m:num>
                                  <m:den>
                                    <m:r>
                                      <a:rPr lang="nl-BE" sz="2000" i="1" kern="1200">
                                        <a:solidFill>
                                          <a:schemeClr val="dk1"/>
                                        </a:solidFill>
                                        <a:effectLst/>
                                        <a:latin typeface="Cambria Math" panose="02040503050406030204" pitchFamily="18" charset="0"/>
                                        <a:ea typeface="+mn-ea"/>
                                        <a:cs typeface="+mn-cs"/>
                                      </a:rPr>
                                      <m:t>𝑘</m:t>
                                    </m:r>
                                    <m:r>
                                      <a:rPr lang="nl-BE" sz="2000" i="1" kern="1200">
                                        <a:solidFill>
                                          <a:schemeClr val="dk1"/>
                                        </a:solidFill>
                                        <a:effectLst/>
                                        <a:latin typeface="Cambria Math" panose="02040503050406030204" pitchFamily="18" charset="0"/>
                                        <a:ea typeface="+mn-ea"/>
                                        <a:cs typeface="+mn-cs"/>
                                      </a:rPr>
                                      <m:t>−1</m:t>
                                    </m:r>
                                  </m:den>
                                </m:f>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𝑝</m:t>
                                </m:r>
                                <m:r>
                                  <a:rPr lang="nl-BE" sz="2000" i="1" kern="1200">
                                    <a:solidFill>
                                      <a:schemeClr val="dk1"/>
                                    </a:solidFill>
                                    <a:effectLst/>
                                    <a:latin typeface="Cambria Math" panose="02040503050406030204" pitchFamily="18" charset="0"/>
                                    <a:ea typeface="+mn-ea"/>
                                    <a:cs typeface="+mn-cs"/>
                                  </a:rPr>
                                  <m:t>∙</m:t>
                                </m:r>
                                <m:d>
                                  <m:dPr>
                                    <m:ctrlPr>
                                      <a:rPr lang="nl-BE" sz="2000" i="1" kern="1200">
                                        <a:solidFill>
                                          <a:schemeClr val="dk1"/>
                                        </a:solidFill>
                                        <a:effectLst/>
                                        <a:latin typeface="Cambria Math" panose="02040503050406030204" pitchFamily="18" charset="0"/>
                                        <a:ea typeface="+mn-ea"/>
                                        <a:cs typeface="+mn-cs"/>
                                      </a:rPr>
                                    </m:ctrlPr>
                                  </m:dPr>
                                  <m:e>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2</m:t>
                                        </m:r>
                                      </m:sub>
                                    </m:sSub>
                                    <m:r>
                                      <a:rPr lang="nl-BE" sz="2000" i="1" kern="1200">
                                        <a:solidFill>
                                          <a:schemeClr val="dk1"/>
                                        </a:solidFill>
                                        <a:effectLst/>
                                        <a:latin typeface="Cambria Math" panose="02040503050406030204" pitchFamily="18" charset="0"/>
                                        <a:ea typeface="+mn-ea"/>
                                        <a:cs typeface="+mn-cs"/>
                                      </a:rPr>
                                      <m:t>−</m:t>
                                    </m:r>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1</m:t>
                                        </m:r>
                                      </m:sub>
                                    </m:sSub>
                                  </m:e>
                                </m:d>
                              </m:oMath>
                            </m:oMathPara>
                          </a14:m>
                          <a:endParaRPr lang="nl-BE" sz="2000" i="1" kern="1200" dirty="0">
                            <a:solidFill>
                              <a:schemeClr val="dk1"/>
                            </a:solidFill>
                            <a:effectLst/>
                            <a:latin typeface="+mn-lt"/>
                            <a:ea typeface="+mn-ea"/>
                            <a:cs typeface="+mn-cs"/>
                          </a:endParaRPr>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𝑐</m:t>
                                </m:r>
                                <m:r>
                                  <a:rPr lang="nl-BE" sz="2000" i="1" kern="1200" smtClean="0">
                                    <a:solidFill>
                                      <a:schemeClr val="dk1"/>
                                    </a:solidFill>
                                    <a:effectLst/>
                                    <a:latin typeface="Cambria Math" panose="02040503050406030204" pitchFamily="18" charset="0"/>
                                    <a:ea typeface="+mn-ea"/>
                                    <a:cs typeface="+mn-cs"/>
                                  </a:rPr>
                                  <m:t>= </m:t>
                                </m:r>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𝑐</m:t>
                                    </m:r>
                                  </m:e>
                                  <m:sub>
                                    <m:r>
                                      <a:rPr lang="nl-BE" sz="2000" i="1" kern="1200">
                                        <a:solidFill>
                                          <a:schemeClr val="dk1"/>
                                        </a:solidFill>
                                        <a:effectLst/>
                                        <a:latin typeface="Cambria Math" panose="02040503050406030204" pitchFamily="18" charset="0"/>
                                        <a:ea typeface="+mn-ea"/>
                                        <a:cs typeface="+mn-cs"/>
                                      </a:rPr>
                                      <m:t>𝑝</m:t>
                                    </m:r>
                                  </m:sub>
                                </m:sSub>
                              </m:oMath>
                            </m:oMathPara>
                          </a14:m>
                          <a:endParaRPr lang="nl-BE" sz="2000" i="1" kern="1200" dirty="0">
                            <a:solidFill>
                              <a:schemeClr val="dk1"/>
                            </a:solidFill>
                            <a:effectLst/>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NL" sz="2000" b="0" i="1" kern="1200" smtClean="0">
                                    <a:solidFill>
                                      <a:schemeClr val="dk1"/>
                                    </a:solidFill>
                                    <a:effectLst/>
                                    <a:latin typeface="Cambria Math" panose="02040503050406030204" pitchFamily="18" charset="0"/>
                                    <a:ea typeface="+mn-ea"/>
                                    <a:cs typeface="+mn-cs"/>
                                  </a:rPr>
                                  <m:t>𝑛</m:t>
                                </m:r>
                                <m:r>
                                  <a:rPr lang="nl-BE" sz="2000" i="1" kern="1200" smtClean="0">
                                    <a:solidFill>
                                      <a:schemeClr val="dk1"/>
                                    </a:solidFill>
                                    <a:effectLst/>
                                    <a:latin typeface="Cambria Math" panose="02040503050406030204" pitchFamily="18" charset="0"/>
                                    <a:ea typeface="+mn-ea"/>
                                    <a:cs typeface="+mn-cs"/>
                                  </a:rPr>
                                  <m:t>=</m:t>
                                </m:r>
                                <m:r>
                                  <a:rPr lang="nl-NL" sz="2000" b="0" i="1" kern="1200" smtClean="0">
                                    <a:solidFill>
                                      <a:schemeClr val="dk1"/>
                                    </a:solidFill>
                                    <a:effectLst/>
                                    <a:latin typeface="Cambria Math" panose="02040503050406030204" pitchFamily="18" charset="0"/>
                                    <a:ea typeface="+mn-ea"/>
                                    <a:cs typeface="+mn-cs"/>
                                  </a:rPr>
                                  <m:t>0</m:t>
                                </m:r>
                              </m:oMath>
                            </m:oMathPara>
                          </a14:m>
                          <a:endParaRPr lang="nl-BE" sz="2000" i="1" kern="1200" dirty="0">
                            <a:solidFill>
                              <a:schemeClr val="dk1"/>
                            </a:solidFill>
                            <a:effectLst/>
                            <a:latin typeface="+mn-lt"/>
                            <a:ea typeface="+mn-ea"/>
                            <a:cs typeface="+mn-cs"/>
                          </a:endParaRPr>
                        </a:p>
                        <a:p>
                          <a:pPr marL="0" algn="l" defTabSz="1371600" rtl="0" eaLnBrk="1" latinLnBrk="0" hangingPunct="1"/>
                          <a:endParaRPr lang="nl-BE" sz="2000" i="1" kern="1200" dirty="0">
                            <a:solidFill>
                              <a:schemeClr val="dk1"/>
                            </a:solidFill>
                            <a:effectLst/>
                            <a:latin typeface="+mn-lt"/>
                            <a:ea typeface="+mn-ea"/>
                            <a:cs typeface="+mn-cs"/>
                          </a:endParaRPr>
                        </a:p>
                      </a:txBody>
                      <a:tcPr/>
                    </a:tc>
                    <a:tc>
                      <a:txBody>
                        <a:bodyPr/>
                        <a:lstStyle/>
                        <a:p>
                          <a:pPr marL="0" algn="l" defTabSz="1371600" rtl="0" eaLnBrk="1" latinLnBrk="0" hangingPunct="1"/>
                          <a:endParaRPr lang="nl-BE" sz="2000" i="1" kern="1200">
                            <a:solidFill>
                              <a:schemeClr val="dk1"/>
                            </a:solidFill>
                            <a:effectLst/>
                            <a:latin typeface="+mn-lt"/>
                            <a:ea typeface="+mn-ea"/>
                            <a:cs typeface="+mn-cs"/>
                          </a:endParaRPr>
                        </a:p>
                      </a:txBody>
                      <a:tcPr/>
                    </a:tc>
                    <a:extLst>
                      <a:ext uri="{0D108BD9-81ED-4DB2-BD59-A6C34878D82A}">
                        <a16:rowId xmlns:a16="http://schemas.microsoft.com/office/drawing/2014/main" val="26594077"/>
                      </a:ext>
                    </a:extLst>
                  </a:tr>
                  <a:tr h="946524">
                    <a:tc>
                      <a:txBody>
                        <a:bodyPr/>
                        <a:lstStyle/>
                        <a:p>
                          <a:r>
                            <a:rPr lang="nl-BE" sz="2500" dirty="0" err="1"/>
                            <a:t>Isochoor</a:t>
                          </a:r>
                          <a:r>
                            <a:rPr lang="nl-BE" sz="2500" dirty="0"/>
                            <a:t> proces</a:t>
                          </a:r>
                        </a:p>
                      </a:txBody>
                      <a:tcPr/>
                    </a:tc>
                    <a:tc>
                      <a:txBody>
                        <a:bodyPr/>
                        <a:lstStyle/>
                        <a:p>
                          <a:pPr/>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𝑉</m:t>
                                </m:r>
                                <m:r>
                                  <a:rPr lang="nl-BE" sz="2000" i="1" kern="1200" smtClean="0">
                                    <a:solidFill>
                                      <a:schemeClr val="dk1"/>
                                    </a:solidFill>
                                    <a:effectLst/>
                                    <a:latin typeface="Cambria Math" panose="02040503050406030204" pitchFamily="18" charset="0"/>
                                    <a:ea typeface="+mn-ea"/>
                                    <a:cs typeface="+mn-cs"/>
                                  </a:rPr>
                                  <m:t>= </m:t>
                                </m:r>
                                <m:r>
                                  <a:rPr lang="nl-BE" sz="2000" i="1" kern="1200" smtClean="0">
                                    <a:solidFill>
                                      <a:schemeClr val="dk1"/>
                                    </a:solidFill>
                                    <a:effectLst/>
                                    <a:latin typeface="Cambria Math" panose="02040503050406030204" pitchFamily="18" charset="0"/>
                                    <a:ea typeface="+mn-ea"/>
                                    <a:cs typeface="+mn-cs"/>
                                  </a:rPr>
                                  <m:t>𝐶</m:t>
                                </m:r>
                              </m:oMath>
                            </m:oMathPara>
                          </a14:m>
                          <a:endParaRPr lang="nl-BE" sz="2000" dirty="0"/>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𝑊</m:t>
                                </m:r>
                                <m:r>
                                  <a:rPr lang="nl-BE" sz="2000" i="1" kern="1200" smtClean="0">
                                    <a:solidFill>
                                      <a:schemeClr val="dk1"/>
                                    </a:solidFill>
                                    <a:effectLst/>
                                    <a:latin typeface="Cambria Math" panose="02040503050406030204" pitchFamily="18" charset="0"/>
                                    <a:ea typeface="+mn-ea"/>
                                    <a:cs typeface="+mn-cs"/>
                                  </a:rPr>
                                  <m:t>= 0</m:t>
                                </m:r>
                              </m:oMath>
                            </m:oMathPara>
                          </a14:m>
                          <a:endParaRPr lang="nl-BE" sz="2000" i="1" kern="1200" dirty="0">
                            <a:solidFill>
                              <a:schemeClr val="dk1"/>
                            </a:solidFill>
                            <a:effectLst/>
                            <a:latin typeface="+mn-lt"/>
                            <a:ea typeface="+mn-ea"/>
                            <a:cs typeface="+mn-cs"/>
                          </a:endParaRPr>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𝑄</m:t>
                                </m:r>
                                <m:r>
                                  <a:rPr lang="nl-BE" sz="2000" i="1" kern="1200" smtClean="0">
                                    <a:solidFill>
                                      <a:schemeClr val="dk1"/>
                                    </a:solidFill>
                                    <a:effectLst/>
                                    <a:latin typeface="Cambria Math" panose="02040503050406030204" pitchFamily="18" charset="0"/>
                                    <a:ea typeface="+mn-ea"/>
                                    <a:cs typeface="+mn-cs"/>
                                  </a:rPr>
                                  <m:t>= </m:t>
                                </m:r>
                                <m:f>
                                  <m:fPr>
                                    <m:ctrlPr>
                                      <a:rPr lang="nl-BE" sz="2000" i="1" kern="1200">
                                        <a:solidFill>
                                          <a:schemeClr val="dk1"/>
                                        </a:solidFill>
                                        <a:effectLst/>
                                        <a:latin typeface="Cambria Math" panose="02040503050406030204" pitchFamily="18" charset="0"/>
                                        <a:ea typeface="+mn-ea"/>
                                        <a:cs typeface="+mn-cs"/>
                                      </a:rPr>
                                    </m:ctrlPr>
                                  </m:fPr>
                                  <m:num>
                                    <m:r>
                                      <a:rPr lang="nl-BE" sz="2000" i="1" kern="1200">
                                        <a:solidFill>
                                          <a:schemeClr val="dk1"/>
                                        </a:solidFill>
                                        <a:effectLst/>
                                        <a:latin typeface="Cambria Math" panose="02040503050406030204" pitchFamily="18" charset="0"/>
                                        <a:ea typeface="+mn-ea"/>
                                        <a:cs typeface="+mn-cs"/>
                                      </a:rPr>
                                      <m:t>1</m:t>
                                    </m:r>
                                  </m:num>
                                  <m:den>
                                    <m:r>
                                      <a:rPr lang="nl-BE" sz="2000" i="1" kern="1200">
                                        <a:solidFill>
                                          <a:schemeClr val="dk1"/>
                                        </a:solidFill>
                                        <a:effectLst/>
                                        <a:latin typeface="Cambria Math" panose="02040503050406030204" pitchFamily="18" charset="0"/>
                                        <a:ea typeface="+mn-ea"/>
                                        <a:cs typeface="+mn-cs"/>
                                      </a:rPr>
                                      <m:t>𝑘</m:t>
                                    </m:r>
                                    <m:r>
                                      <a:rPr lang="nl-BE" sz="2000" i="1" kern="1200">
                                        <a:solidFill>
                                          <a:schemeClr val="dk1"/>
                                        </a:solidFill>
                                        <a:effectLst/>
                                        <a:latin typeface="Cambria Math" panose="02040503050406030204" pitchFamily="18" charset="0"/>
                                        <a:ea typeface="+mn-ea"/>
                                        <a:cs typeface="+mn-cs"/>
                                      </a:rPr>
                                      <m:t>−1</m:t>
                                    </m:r>
                                  </m:den>
                                </m:f>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𝑉</m:t>
                                </m:r>
                                <m:r>
                                  <a:rPr lang="nl-BE" sz="2000" i="1" kern="1200">
                                    <a:solidFill>
                                      <a:schemeClr val="dk1"/>
                                    </a:solidFill>
                                    <a:effectLst/>
                                    <a:latin typeface="Cambria Math" panose="02040503050406030204" pitchFamily="18" charset="0"/>
                                    <a:ea typeface="+mn-ea"/>
                                    <a:cs typeface="+mn-cs"/>
                                  </a:rPr>
                                  <m:t>∙</m:t>
                                </m:r>
                                <m:d>
                                  <m:dPr>
                                    <m:ctrlPr>
                                      <a:rPr lang="nl-BE" sz="2000" i="1" kern="1200">
                                        <a:solidFill>
                                          <a:schemeClr val="dk1"/>
                                        </a:solidFill>
                                        <a:effectLst/>
                                        <a:latin typeface="Cambria Math" panose="02040503050406030204" pitchFamily="18" charset="0"/>
                                        <a:ea typeface="+mn-ea"/>
                                        <a:cs typeface="+mn-cs"/>
                                      </a:rPr>
                                    </m:ctrlPr>
                                  </m:dPr>
                                  <m:e>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𝑝</m:t>
                                        </m:r>
                                      </m:e>
                                      <m:sub>
                                        <m:r>
                                          <a:rPr lang="nl-BE" sz="2000" i="1" kern="1200">
                                            <a:solidFill>
                                              <a:schemeClr val="dk1"/>
                                            </a:solidFill>
                                            <a:effectLst/>
                                            <a:latin typeface="Cambria Math" panose="02040503050406030204" pitchFamily="18" charset="0"/>
                                            <a:ea typeface="+mn-ea"/>
                                            <a:cs typeface="+mn-cs"/>
                                          </a:rPr>
                                          <m:t>2</m:t>
                                        </m:r>
                                      </m:sub>
                                    </m:sSub>
                                    <m:r>
                                      <a:rPr lang="nl-BE" sz="2000" i="1" kern="1200">
                                        <a:solidFill>
                                          <a:schemeClr val="dk1"/>
                                        </a:solidFill>
                                        <a:effectLst/>
                                        <a:latin typeface="Cambria Math" panose="02040503050406030204" pitchFamily="18" charset="0"/>
                                        <a:ea typeface="+mn-ea"/>
                                        <a:cs typeface="+mn-cs"/>
                                      </a:rPr>
                                      <m:t>−</m:t>
                                    </m:r>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𝑝</m:t>
                                        </m:r>
                                      </m:e>
                                      <m:sub>
                                        <m:r>
                                          <a:rPr lang="nl-BE" sz="2000" i="1" kern="1200">
                                            <a:solidFill>
                                              <a:schemeClr val="dk1"/>
                                            </a:solidFill>
                                            <a:effectLst/>
                                            <a:latin typeface="Cambria Math" panose="02040503050406030204" pitchFamily="18" charset="0"/>
                                            <a:ea typeface="+mn-ea"/>
                                            <a:cs typeface="+mn-cs"/>
                                          </a:rPr>
                                          <m:t>1</m:t>
                                        </m:r>
                                      </m:sub>
                                    </m:sSub>
                                  </m:e>
                                </m:d>
                              </m:oMath>
                            </m:oMathPara>
                          </a14:m>
                          <a:endParaRPr lang="nl-BE" sz="2000" i="1" kern="1200" dirty="0">
                            <a:solidFill>
                              <a:schemeClr val="dk1"/>
                            </a:solidFill>
                            <a:effectLst/>
                            <a:latin typeface="+mn-lt"/>
                            <a:ea typeface="+mn-ea"/>
                            <a:cs typeface="+mn-cs"/>
                          </a:endParaRPr>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𝑐</m:t>
                                </m:r>
                                <m:r>
                                  <a:rPr lang="nl-BE" sz="2000" i="1" kern="1200" smtClean="0">
                                    <a:solidFill>
                                      <a:schemeClr val="dk1"/>
                                    </a:solidFill>
                                    <a:effectLst/>
                                    <a:latin typeface="Cambria Math" panose="02040503050406030204" pitchFamily="18" charset="0"/>
                                    <a:ea typeface="+mn-ea"/>
                                    <a:cs typeface="+mn-cs"/>
                                  </a:rPr>
                                  <m:t>= </m:t>
                                </m:r>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𝑐</m:t>
                                    </m:r>
                                  </m:e>
                                  <m:sub>
                                    <m:r>
                                      <a:rPr lang="nl-BE" sz="2000" i="1" kern="1200">
                                        <a:solidFill>
                                          <a:schemeClr val="dk1"/>
                                        </a:solidFill>
                                        <a:effectLst/>
                                        <a:latin typeface="Cambria Math" panose="02040503050406030204" pitchFamily="18" charset="0"/>
                                        <a:ea typeface="+mn-ea"/>
                                        <a:cs typeface="+mn-cs"/>
                                      </a:rPr>
                                      <m:t>𝑉</m:t>
                                    </m:r>
                                  </m:sub>
                                </m:sSub>
                              </m:oMath>
                            </m:oMathPara>
                          </a14:m>
                          <a:endParaRPr lang="nl-BE" sz="2000" i="1" kern="1200" dirty="0">
                            <a:solidFill>
                              <a:schemeClr val="dk1"/>
                            </a:solidFill>
                            <a:effectLst/>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NL" sz="2000" b="0" i="1" kern="1200" smtClean="0">
                                    <a:solidFill>
                                      <a:schemeClr val="dk1"/>
                                    </a:solidFill>
                                    <a:effectLst/>
                                    <a:latin typeface="Cambria Math" panose="02040503050406030204" pitchFamily="18" charset="0"/>
                                    <a:ea typeface="+mn-ea"/>
                                    <a:cs typeface="+mn-cs"/>
                                  </a:rPr>
                                  <m:t>𝑛</m:t>
                                </m:r>
                                <m:r>
                                  <a:rPr lang="nl-BE" sz="2000" i="1" kern="1200" smtClean="0">
                                    <a:solidFill>
                                      <a:schemeClr val="dk1"/>
                                    </a:solidFill>
                                    <a:effectLst/>
                                    <a:latin typeface="Cambria Math" panose="02040503050406030204" pitchFamily="18" charset="0"/>
                                    <a:ea typeface="+mn-ea"/>
                                    <a:cs typeface="+mn-cs"/>
                                  </a:rPr>
                                  <m:t>=∞</m:t>
                                </m:r>
                              </m:oMath>
                            </m:oMathPara>
                          </a14:m>
                          <a:endParaRPr lang="nl-BE" sz="2000" i="1" kern="1200" dirty="0">
                            <a:solidFill>
                              <a:schemeClr val="dk1"/>
                            </a:solidFill>
                            <a:effectLst/>
                            <a:latin typeface="+mn-lt"/>
                            <a:ea typeface="+mn-ea"/>
                            <a:cs typeface="+mn-cs"/>
                          </a:endParaRPr>
                        </a:p>
                        <a:p>
                          <a:pPr marL="0" algn="l" defTabSz="1371600" rtl="0" eaLnBrk="1" latinLnBrk="0" hangingPunct="1"/>
                          <a:endParaRPr lang="nl-BE" sz="2000" i="1" kern="1200" dirty="0">
                            <a:solidFill>
                              <a:schemeClr val="dk1"/>
                            </a:solidFill>
                            <a:effectLst/>
                            <a:latin typeface="+mn-lt"/>
                            <a:ea typeface="+mn-ea"/>
                            <a:cs typeface="+mn-cs"/>
                          </a:endParaRPr>
                        </a:p>
                      </a:txBody>
                      <a:tcPr/>
                    </a:tc>
                    <a:tc>
                      <a:txBody>
                        <a:bodyPr/>
                        <a:lstStyle/>
                        <a:p>
                          <a:pPr marL="0" algn="l" defTabSz="1371600" rtl="0" eaLnBrk="1" latinLnBrk="0" hangingPunct="1"/>
                          <a:endParaRPr lang="nl-BE" sz="2000" i="1" kern="1200" dirty="0">
                            <a:solidFill>
                              <a:schemeClr val="dk1"/>
                            </a:solidFill>
                            <a:effectLst/>
                            <a:latin typeface="+mn-lt"/>
                            <a:ea typeface="+mn-ea"/>
                            <a:cs typeface="+mn-cs"/>
                          </a:endParaRPr>
                        </a:p>
                      </a:txBody>
                      <a:tcPr/>
                    </a:tc>
                    <a:extLst>
                      <a:ext uri="{0D108BD9-81ED-4DB2-BD59-A6C34878D82A}">
                        <a16:rowId xmlns:a16="http://schemas.microsoft.com/office/drawing/2014/main" val="1699998967"/>
                      </a:ext>
                    </a:extLst>
                  </a:tr>
                  <a:tr h="946524">
                    <a:tc>
                      <a:txBody>
                        <a:bodyPr/>
                        <a:lstStyle/>
                        <a:p>
                          <a:r>
                            <a:rPr lang="nl-BE" sz="2500" dirty="0" err="1"/>
                            <a:t>Isentroop</a:t>
                          </a:r>
                          <a:r>
                            <a:rPr lang="nl-BE" sz="2500" dirty="0"/>
                            <a:t> proces</a:t>
                          </a:r>
                        </a:p>
                        <a:p>
                          <a:r>
                            <a:rPr lang="nl-BE" sz="2500" dirty="0" err="1"/>
                            <a:t>Adiabaat</a:t>
                          </a:r>
                          <a:r>
                            <a:rPr lang="nl-BE" sz="2500" dirty="0"/>
                            <a:t> proces</a:t>
                          </a:r>
                        </a:p>
                      </a:txBody>
                      <a:tcPr/>
                    </a:tc>
                    <a:tc>
                      <a:txBody>
                        <a:bodyPr/>
                        <a:lstStyle/>
                        <a:p>
                          <a:pPr/>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𝑝</m:t>
                                </m:r>
                                <m:r>
                                  <a:rPr lang="nl-BE" sz="2000" i="1" kern="1200" smtClean="0">
                                    <a:solidFill>
                                      <a:schemeClr val="dk1"/>
                                    </a:solidFill>
                                    <a:effectLst/>
                                    <a:latin typeface="Cambria Math" panose="02040503050406030204" pitchFamily="18" charset="0"/>
                                    <a:ea typeface="+mn-ea"/>
                                    <a:cs typeface="+mn-cs"/>
                                  </a:rPr>
                                  <m:t>∙</m:t>
                                </m:r>
                                <m:r>
                                  <a:rPr lang="nl-BE" sz="2000" i="1" kern="1200" smtClean="0">
                                    <a:solidFill>
                                      <a:schemeClr val="dk1"/>
                                    </a:solidFill>
                                    <a:effectLst/>
                                    <a:latin typeface="Cambria Math" panose="02040503050406030204" pitchFamily="18" charset="0"/>
                                    <a:ea typeface="+mn-ea"/>
                                    <a:cs typeface="+mn-cs"/>
                                  </a:rPr>
                                  <m:t>𝑉</m:t>
                                </m:r>
                                <m:r>
                                  <a:rPr lang="nl-BE" sz="2000" i="1" kern="1200" smtClean="0">
                                    <a:solidFill>
                                      <a:schemeClr val="dk1"/>
                                    </a:solidFill>
                                    <a:effectLst/>
                                    <a:latin typeface="Cambria Math" panose="02040503050406030204" pitchFamily="18" charset="0"/>
                                    <a:ea typeface="+mn-ea"/>
                                    <a:cs typeface="+mn-cs"/>
                                  </a:rPr>
                                  <m:t>= </m:t>
                                </m:r>
                                <m:r>
                                  <a:rPr lang="nl-BE" sz="2000" i="1" kern="1200" smtClean="0">
                                    <a:solidFill>
                                      <a:schemeClr val="dk1"/>
                                    </a:solidFill>
                                    <a:effectLst/>
                                    <a:latin typeface="Cambria Math" panose="02040503050406030204" pitchFamily="18" charset="0"/>
                                    <a:ea typeface="+mn-ea"/>
                                    <a:cs typeface="+mn-cs"/>
                                  </a:rPr>
                                  <m:t>𝐶</m:t>
                                </m:r>
                              </m:oMath>
                            </m:oMathPara>
                          </a14:m>
                          <a:endParaRPr lang="nl-BE" sz="2000" dirty="0"/>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𝑊</m:t>
                                </m:r>
                                <m:r>
                                  <a:rPr lang="nl-BE" sz="2000" i="1" kern="1200" smtClean="0">
                                    <a:solidFill>
                                      <a:schemeClr val="dk1"/>
                                    </a:solidFill>
                                    <a:effectLst/>
                                    <a:latin typeface="Cambria Math" panose="02040503050406030204" pitchFamily="18" charset="0"/>
                                    <a:ea typeface="+mn-ea"/>
                                    <a:cs typeface="+mn-cs"/>
                                  </a:rPr>
                                  <m:t>= </m:t>
                                </m:r>
                                <m:f>
                                  <m:fPr>
                                    <m:ctrlPr>
                                      <a:rPr lang="nl-BE" sz="2000" i="1" kern="1200">
                                        <a:solidFill>
                                          <a:schemeClr val="dk1"/>
                                        </a:solidFill>
                                        <a:effectLst/>
                                        <a:latin typeface="Cambria Math" panose="02040503050406030204" pitchFamily="18" charset="0"/>
                                        <a:ea typeface="+mn-ea"/>
                                        <a:cs typeface="+mn-cs"/>
                                      </a:rPr>
                                    </m:ctrlPr>
                                  </m:fPr>
                                  <m:num>
                                    <m:r>
                                      <a:rPr lang="nl-BE" sz="2000" i="1" kern="1200">
                                        <a:solidFill>
                                          <a:schemeClr val="dk1"/>
                                        </a:solidFill>
                                        <a:effectLst/>
                                        <a:latin typeface="Cambria Math" panose="02040503050406030204" pitchFamily="18" charset="0"/>
                                        <a:ea typeface="+mn-ea"/>
                                        <a:cs typeface="+mn-cs"/>
                                      </a:rPr>
                                      <m:t>−1</m:t>
                                    </m:r>
                                  </m:num>
                                  <m:den>
                                    <m:r>
                                      <a:rPr lang="nl-BE" sz="2000" i="1" kern="1200">
                                        <a:solidFill>
                                          <a:schemeClr val="dk1"/>
                                        </a:solidFill>
                                        <a:effectLst/>
                                        <a:latin typeface="Cambria Math" panose="02040503050406030204" pitchFamily="18" charset="0"/>
                                        <a:ea typeface="+mn-ea"/>
                                        <a:cs typeface="+mn-cs"/>
                                      </a:rPr>
                                      <m:t>𝑘</m:t>
                                    </m:r>
                                    <m:r>
                                      <a:rPr lang="nl-BE" sz="2000" i="1" kern="1200">
                                        <a:solidFill>
                                          <a:schemeClr val="dk1"/>
                                        </a:solidFill>
                                        <a:effectLst/>
                                        <a:latin typeface="Cambria Math" panose="02040503050406030204" pitchFamily="18" charset="0"/>
                                        <a:ea typeface="+mn-ea"/>
                                        <a:cs typeface="+mn-cs"/>
                                      </a:rPr>
                                      <m:t>−1</m:t>
                                    </m:r>
                                  </m:den>
                                </m:f>
                                <m:r>
                                  <a:rPr lang="nl-BE" sz="2000" i="1" kern="1200">
                                    <a:solidFill>
                                      <a:schemeClr val="dk1"/>
                                    </a:solidFill>
                                    <a:effectLst/>
                                    <a:latin typeface="Cambria Math" panose="02040503050406030204" pitchFamily="18" charset="0"/>
                                    <a:ea typeface="+mn-ea"/>
                                    <a:cs typeface="+mn-cs"/>
                                  </a:rPr>
                                  <m:t>∙</m:t>
                                </m:r>
                                <m:d>
                                  <m:dPr>
                                    <m:ctrlPr>
                                      <a:rPr lang="nl-BE" sz="2000" i="1" kern="1200">
                                        <a:solidFill>
                                          <a:schemeClr val="dk1"/>
                                        </a:solidFill>
                                        <a:effectLst/>
                                        <a:latin typeface="Cambria Math" panose="02040503050406030204" pitchFamily="18" charset="0"/>
                                        <a:ea typeface="+mn-ea"/>
                                        <a:cs typeface="+mn-cs"/>
                                      </a:rPr>
                                    </m:ctrlPr>
                                  </m:dPr>
                                  <m:e>
                                    <m:sSub>
                                      <m:sSubPr>
                                        <m:ctrlPr>
                                          <a:rPr lang="nl-BE" sz="2000" i="1" kern="1200">
                                            <a:solidFill>
                                              <a:schemeClr val="dk1"/>
                                            </a:solidFill>
                                            <a:effectLst/>
                                            <a:latin typeface="Cambria Math" panose="02040503050406030204" pitchFamily="18" charset="0"/>
                                            <a:ea typeface="+mn-ea"/>
                                            <a:cs typeface="+mn-cs"/>
                                          </a:rPr>
                                        </m:ctrlPr>
                                      </m:sSubPr>
                                      <m:e>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𝑝</m:t>
                                            </m:r>
                                          </m:e>
                                          <m:sub>
                                            <m:r>
                                              <a:rPr lang="nl-BE" sz="2000" i="1" kern="1200">
                                                <a:solidFill>
                                                  <a:schemeClr val="dk1"/>
                                                </a:solidFill>
                                                <a:effectLst/>
                                                <a:latin typeface="Cambria Math" panose="02040503050406030204" pitchFamily="18" charset="0"/>
                                                <a:ea typeface="+mn-ea"/>
                                                <a:cs typeface="+mn-cs"/>
                                              </a:rPr>
                                              <m:t>2</m:t>
                                            </m:r>
                                          </m:sub>
                                        </m:sSub>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2</m:t>
                                        </m:r>
                                      </m:sub>
                                    </m:sSub>
                                    <m:r>
                                      <a:rPr lang="nl-BE" sz="2000" i="1" kern="1200">
                                        <a:solidFill>
                                          <a:schemeClr val="dk1"/>
                                        </a:solidFill>
                                        <a:effectLst/>
                                        <a:latin typeface="Cambria Math" panose="02040503050406030204" pitchFamily="18" charset="0"/>
                                        <a:ea typeface="+mn-ea"/>
                                        <a:cs typeface="+mn-cs"/>
                                      </a:rPr>
                                      <m:t>−</m:t>
                                    </m:r>
                                    <m:sSub>
                                      <m:sSubPr>
                                        <m:ctrlPr>
                                          <a:rPr lang="nl-BE" sz="2000" i="1" kern="1200">
                                            <a:solidFill>
                                              <a:schemeClr val="dk1"/>
                                            </a:solidFill>
                                            <a:effectLst/>
                                            <a:latin typeface="Cambria Math" panose="02040503050406030204" pitchFamily="18" charset="0"/>
                                            <a:ea typeface="+mn-ea"/>
                                            <a:cs typeface="+mn-cs"/>
                                          </a:rPr>
                                        </m:ctrlPr>
                                      </m:sSubPr>
                                      <m:e>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𝑝</m:t>
                                            </m:r>
                                          </m:e>
                                          <m:sub>
                                            <m:r>
                                              <a:rPr lang="nl-BE" sz="2000" i="1" kern="1200">
                                                <a:solidFill>
                                                  <a:schemeClr val="dk1"/>
                                                </a:solidFill>
                                                <a:effectLst/>
                                                <a:latin typeface="Cambria Math" panose="02040503050406030204" pitchFamily="18" charset="0"/>
                                                <a:ea typeface="+mn-ea"/>
                                                <a:cs typeface="+mn-cs"/>
                                              </a:rPr>
                                              <m:t>1</m:t>
                                            </m:r>
                                          </m:sub>
                                        </m:sSub>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1</m:t>
                                        </m:r>
                                      </m:sub>
                                    </m:sSub>
                                  </m:e>
                                </m:d>
                              </m:oMath>
                            </m:oMathPara>
                          </a14:m>
                          <a:endParaRPr lang="nl-BE" sz="2000" i="1" kern="1200" dirty="0">
                            <a:solidFill>
                              <a:schemeClr val="dk1"/>
                            </a:solidFill>
                            <a:effectLst/>
                            <a:latin typeface="+mn-lt"/>
                            <a:ea typeface="+mn-ea"/>
                            <a:cs typeface="+mn-cs"/>
                          </a:endParaRPr>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𝑄</m:t>
                                </m:r>
                                <m:r>
                                  <a:rPr lang="nl-BE" sz="2000" i="1" kern="1200" smtClean="0">
                                    <a:solidFill>
                                      <a:schemeClr val="dk1"/>
                                    </a:solidFill>
                                    <a:effectLst/>
                                    <a:latin typeface="Cambria Math" panose="02040503050406030204" pitchFamily="18" charset="0"/>
                                    <a:ea typeface="+mn-ea"/>
                                    <a:cs typeface="+mn-cs"/>
                                  </a:rPr>
                                  <m:t>= 0</m:t>
                                </m:r>
                              </m:oMath>
                            </m:oMathPara>
                          </a14:m>
                          <a:endParaRPr lang="nl-BE" sz="2000" i="1" kern="1200" dirty="0">
                            <a:solidFill>
                              <a:schemeClr val="dk1"/>
                            </a:solidFill>
                            <a:effectLst/>
                            <a:latin typeface="+mn-lt"/>
                            <a:ea typeface="+mn-ea"/>
                            <a:cs typeface="+mn-cs"/>
                          </a:endParaRPr>
                        </a:p>
                      </a:txBody>
                      <a:tcPr/>
                    </a:tc>
                    <a:tc>
                      <a:txBody>
                        <a:bodyPr/>
                        <a:lstStyle/>
                        <a:p>
                          <a:pPr marL="0" algn="l"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𝑐</m:t>
                                </m:r>
                                <m:r>
                                  <a:rPr lang="nl-BE" sz="2000" i="1" kern="1200" smtClean="0">
                                    <a:solidFill>
                                      <a:schemeClr val="dk1"/>
                                    </a:solidFill>
                                    <a:effectLst/>
                                    <a:latin typeface="Cambria Math" panose="02040503050406030204" pitchFamily="18" charset="0"/>
                                    <a:ea typeface="+mn-ea"/>
                                    <a:cs typeface="+mn-cs"/>
                                  </a:rPr>
                                  <m:t>= 0</m:t>
                                </m:r>
                              </m:oMath>
                            </m:oMathPara>
                          </a14:m>
                          <a:endParaRPr lang="nl-BE" sz="2000" i="1" kern="1200" dirty="0">
                            <a:solidFill>
                              <a:schemeClr val="dk1"/>
                            </a:solidFill>
                            <a:effectLst/>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NL" sz="2000" b="0" i="1" kern="1200" smtClean="0">
                                    <a:solidFill>
                                      <a:schemeClr val="dk1"/>
                                    </a:solidFill>
                                    <a:effectLst/>
                                    <a:latin typeface="Cambria Math" panose="02040503050406030204" pitchFamily="18" charset="0"/>
                                    <a:ea typeface="+mn-ea"/>
                                    <a:cs typeface="+mn-cs"/>
                                  </a:rPr>
                                  <m:t>𝑛</m:t>
                                </m:r>
                                <m:r>
                                  <a:rPr lang="nl-BE" sz="2000" i="1" kern="1200" smtClean="0">
                                    <a:solidFill>
                                      <a:schemeClr val="dk1"/>
                                    </a:solidFill>
                                    <a:effectLst/>
                                    <a:latin typeface="Cambria Math" panose="02040503050406030204" pitchFamily="18" charset="0"/>
                                    <a:ea typeface="+mn-ea"/>
                                    <a:cs typeface="+mn-cs"/>
                                  </a:rPr>
                                  <m:t>=</m:t>
                                </m:r>
                                <m:r>
                                  <a:rPr lang="nl-NL" sz="2000" b="0" i="1" kern="1200" smtClean="0">
                                    <a:solidFill>
                                      <a:schemeClr val="dk1"/>
                                    </a:solidFill>
                                    <a:effectLst/>
                                    <a:latin typeface="Cambria Math" panose="02040503050406030204" pitchFamily="18" charset="0"/>
                                    <a:ea typeface="+mn-ea"/>
                                    <a:cs typeface="+mn-cs"/>
                                  </a:rPr>
                                  <m:t>𝑘</m:t>
                                </m:r>
                              </m:oMath>
                            </m:oMathPara>
                          </a14:m>
                          <a:endParaRPr lang="nl-BE" sz="2000" i="1" kern="1200" dirty="0">
                            <a:solidFill>
                              <a:schemeClr val="dk1"/>
                            </a:solidFill>
                            <a:effectLst/>
                            <a:latin typeface="+mn-lt"/>
                            <a:ea typeface="+mn-ea"/>
                            <a:cs typeface="+mn-cs"/>
                          </a:endParaRPr>
                        </a:p>
                        <a:p>
                          <a:pPr marL="0" algn="l" defTabSz="1371600" rtl="0" eaLnBrk="1" latinLnBrk="0" hangingPunct="1"/>
                          <a:endParaRPr lang="nl-BE" sz="2000" i="1" kern="1200" dirty="0">
                            <a:solidFill>
                              <a:schemeClr val="dk1"/>
                            </a:solidFill>
                            <a:effectLst/>
                            <a:latin typeface="+mn-lt"/>
                            <a:ea typeface="+mn-ea"/>
                            <a:cs typeface="+mn-cs"/>
                          </a:endParaRP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BE" sz="2000" i="1" smtClean="0">
                                    <a:latin typeface="Cambria Math" panose="02040503050406030204" pitchFamily="18" charset="0"/>
                                  </a:rPr>
                                  <m:t>𝑘</m:t>
                                </m:r>
                                <m:r>
                                  <a:rPr lang="nl-BE" sz="2000" i="0">
                                    <a:latin typeface="Cambria Math" panose="02040503050406030204" pitchFamily="18" charset="0"/>
                                  </a:rPr>
                                  <m:t>= </m:t>
                                </m:r>
                                <m:f>
                                  <m:fPr>
                                    <m:ctrlPr>
                                      <a:rPr lang="nl-BE" sz="2000" i="1">
                                        <a:solidFill>
                                          <a:srgbClr val="836967"/>
                                        </a:solidFill>
                                        <a:latin typeface="Cambria Math" panose="02040503050406030204" pitchFamily="18" charset="0"/>
                                      </a:rPr>
                                    </m:ctrlPr>
                                  </m:fPr>
                                  <m:num>
                                    <m:sSub>
                                      <m:sSubPr>
                                        <m:ctrlPr>
                                          <a:rPr lang="nl-BE" sz="2000" i="1">
                                            <a:solidFill>
                                              <a:srgbClr val="836967"/>
                                            </a:solidFill>
                                            <a:latin typeface="Cambria Math" panose="02040503050406030204" pitchFamily="18" charset="0"/>
                                          </a:rPr>
                                        </m:ctrlPr>
                                      </m:sSubPr>
                                      <m:e>
                                        <m:r>
                                          <a:rPr lang="nl-BE" sz="2000" i="1">
                                            <a:latin typeface="Cambria Math" panose="02040503050406030204" pitchFamily="18" charset="0"/>
                                          </a:rPr>
                                          <m:t>𝑐</m:t>
                                        </m:r>
                                      </m:e>
                                      <m:sub>
                                        <m:r>
                                          <a:rPr lang="nl-BE" sz="2000" i="1">
                                            <a:latin typeface="Cambria Math" panose="02040503050406030204" pitchFamily="18" charset="0"/>
                                          </a:rPr>
                                          <m:t>𝑝</m:t>
                                        </m:r>
                                      </m:sub>
                                    </m:sSub>
                                  </m:num>
                                  <m:den>
                                    <m:sSub>
                                      <m:sSubPr>
                                        <m:ctrlPr>
                                          <a:rPr lang="nl-BE" sz="2000" i="1">
                                            <a:solidFill>
                                              <a:srgbClr val="836967"/>
                                            </a:solidFill>
                                            <a:latin typeface="Cambria Math" panose="02040503050406030204" pitchFamily="18" charset="0"/>
                                          </a:rPr>
                                        </m:ctrlPr>
                                      </m:sSubPr>
                                      <m:e>
                                        <m:r>
                                          <a:rPr lang="nl-BE" sz="2000" i="1">
                                            <a:latin typeface="Cambria Math" panose="02040503050406030204" pitchFamily="18" charset="0"/>
                                          </a:rPr>
                                          <m:t>𝑐</m:t>
                                        </m:r>
                                      </m:e>
                                      <m:sub>
                                        <m:r>
                                          <a:rPr lang="nl-BE" sz="2000" i="1">
                                            <a:latin typeface="Cambria Math" panose="02040503050406030204" pitchFamily="18" charset="0"/>
                                          </a:rPr>
                                          <m:t>𝑣</m:t>
                                        </m:r>
                                      </m:sub>
                                    </m:sSub>
                                  </m:den>
                                </m:f>
                              </m:oMath>
                            </m:oMathPara>
                          </a14:m>
                          <a:endParaRPr lang="nl-BE" sz="2000" dirty="0"/>
                        </a:p>
                      </a:txBody>
                      <a:tcPr/>
                    </a:tc>
                    <a:extLst>
                      <a:ext uri="{0D108BD9-81ED-4DB2-BD59-A6C34878D82A}">
                        <a16:rowId xmlns:a16="http://schemas.microsoft.com/office/drawing/2014/main" val="3459823844"/>
                      </a:ext>
                    </a:extLst>
                  </a:tr>
                  <a:tr h="1020319">
                    <a:tc>
                      <a:txBody>
                        <a:bodyPr/>
                        <a:lstStyle/>
                        <a:p>
                          <a:r>
                            <a:rPr lang="nl-BE" sz="2500" dirty="0"/>
                            <a:t>Isotherm proces</a:t>
                          </a:r>
                        </a:p>
                      </a:txBody>
                      <a:tcPr/>
                    </a:tc>
                    <a:tc>
                      <a:txBody>
                        <a:bodyPr/>
                        <a:lstStyle/>
                        <a:p>
                          <a:pPr algn="ctr"/>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𝑝</m:t>
                                </m:r>
                                <m:r>
                                  <a:rPr lang="nl-BE" sz="2000" i="1" kern="1200" smtClean="0">
                                    <a:solidFill>
                                      <a:schemeClr val="dk1"/>
                                    </a:solidFill>
                                    <a:effectLst/>
                                    <a:latin typeface="Cambria Math" panose="02040503050406030204" pitchFamily="18" charset="0"/>
                                    <a:ea typeface="+mn-ea"/>
                                    <a:cs typeface="+mn-cs"/>
                                  </a:rPr>
                                  <m:t>∙</m:t>
                                </m:r>
                                <m:r>
                                  <a:rPr lang="nl-BE" sz="2000" i="1" kern="1200" smtClean="0">
                                    <a:solidFill>
                                      <a:schemeClr val="dk1"/>
                                    </a:solidFill>
                                    <a:effectLst/>
                                    <a:latin typeface="Cambria Math" panose="02040503050406030204" pitchFamily="18" charset="0"/>
                                    <a:ea typeface="+mn-ea"/>
                                    <a:cs typeface="+mn-cs"/>
                                  </a:rPr>
                                  <m:t>𝑉</m:t>
                                </m:r>
                                <m:r>
                                  <a:rPr lang="nl-BE" sz="2000" i="1" kern="1200" smtClean="0">
                                    <a:solidFill>
                                      <a:schemeClr val="dk1"/>
                                    </a:solidFill>
                                    <a:effectLst/>
                                    <a:latin typeface="Cambria Math" panose="02040503050406030204" pitchFamily="18" charset="0"/>
                                    <a:ea typeface="+mn-ea"/>
                                    <a:cs typeface="+mn-cs"/>
                                  </a:rPr>
                                  <m:t>= </m:t>
                                </m:r>
                                <m:r>
                                  <a:rPr lang="nl-BE" sz="2000" i="1" kern="1200" smtClean="0">
                                    <a:solidFill>
                                      <a:schemeClr val="dk1"/>
                                    </a:solidFill>
                                    <a:effectLst/>
                                    <a:latin typeface="Cambria Math" panose="02040503050406030204" pitchFamily="18" charset="0"/>
                                    <a:ea typeface="+mn-ea"/>
                                    <a:cs typeface="+mn-cs"/>
                                  </a:rPr>
                                  <m:t>𝐶</m:t>
                                </m:r>
                              </m:oMath>
                            </m:oMathPara>
                          </a14:m>
                          <a:endParaRPr lang="nl-BE" sz="2000" dirty="0"/>
                        </a:p>
                      </a:txBody>
                      <a:tcPr/>
                    </a:tc>
                    <a:tc>
                      <a:txBody>
                        <a:bodyPr/>
                        <a:lstStyle/>
                        <a:p>
                          <a:pPr marL="0" algn="ctr" defTabSz="1371600" rtl="0" eaLnBrk="1" latinLnBrk="0" hangingPunct="1"/>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𝑊</m:t>
                                </m:r>
                                <m:r>
                                  <a:rPr lang="nl-BE" sz="2000" i="1" kern="1200" smtClean="0">
                                    <a:solidFill>
                                      <a:schemeClr val="dk1"/>
                                    </a:solidFill>
                                    <a:effectLst/>
                                    <a:latin typeface="Cambria Math" panose="02040503050406030204" pitchFamily="18" charset="0"/>
                                    <a:ea typeface="+mn-ea"/>
                                    <a:cs typeface="+mn-cs"/>
                                  </a:rPr>
                                  <m:t>=</m:t>
                                </m:r>
                                <m:r>
                                  <a:rPr lang="nl-BE" sz="2000" i="1" kern="1200" smtClean="0">
                                    <a:solidFill>
                                      <a:schemeClr val="dk1"/>
                                    </a:solidFill>
                                    <a:effectLst/>
                                    <a:latin typeface="Cambria Math" panose="02040503050406030204" pitchFamily="18" charset="0"/>
                                    <a:ea typeface="+mn-ea"/>
                                    <a:cs typeface="+mn-cs"/>
                                  </a:rPr>
                                  <m:t>𝑄</m:t>
                                </m:r>
                                <m:r>
                                  <a:rPr lang="nl-BE" sz="2000" i="1" kern="1200" smtClean="0">
                                    <a:solidFill>
                                      <a:schemeClr val="dk1"/>
                                    </a:solidFill>
                                    <a:effectLst/>
                                    <a:latin typeface="Cambria Math" panose="02040503050406030204" pitchFamily="18" charset="0"/>
                                    <a:ea typeface="+mn-ea"/>
                                    <a:cs typeface="+mn-cs"/>
                                  </a:rPr>
                                  <m:t>= </m:t>
                                </m:r>
                                <m:r>
                                  <a:rPr lang="nl-BE" sz="2000" i="1" kern="1200" smtClean="0">
                                    <a:solidFill>
                                      <a:schemeClr val="dk1"/>
                                    </a:solidFill>
                                    <a:effectLst/>
                                    <a:latin typeface="Cambria Math" panose="02040503050406030204" pitchFamily="18" charset="0"/>
                                    <a:ea typeface="+mn-ea"/>
                                    <a:cs typeface="+mn-cs"/>
                                  </a:rPr>
                                  <m:t>𝑚</m:t>
                                </m:r>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𝑅</m:t>
                                    </m:r>
                                  </m:e>
                                  <m:sub>
                                    <m:r>
                                      <a:rPr lang="nl-BE" sz="2000" i="1" kern="1200">
                                        <a:solidFill>
                                          <a:schemeClr val="dk1"/>
                                        </a:solidFill>
                                        <a:effectLst/>
                                        <a:latin typeface="Cambria Math" panose="02040503050406030204" pitchFamily="18" charset="0"/>
                                        <a:ea typeface="+mn-ea"/>
                                        <a:cs typeface="+mn-cs"/>
                                      </a:rPr>
                                      <m:t>𝑠</m:t>
                                    </m:r>
                                  </m:sub>
                                </m:sSub>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𝑇</m:t>
                                </m:r>
                                <m:r>
                                  <a:rPr lang="nl-BE" sz="2000" i="1" kern="1200">
                                    <a:solidFill>
                                      <a:schemeClr val="dk1"/>
                                    </a:solidFill>
                                    <a:effectLst/>
                                    <a:latin typeface="Cambria Math" panose="02040503050406030204" pitchFamily="18" charset="0"/>
                                    <a:ea typeface="+mn-ea"/>
                                    <a:cs typeface="+mn-cs"/>
                                  </a:rPr>
                                  <m:t>∙</m:t>
                                </m:r>
                                <m:r>
                                  <a:rPr lang="nl-BE" sz="2000" i="1" kern="1200">
                                    <a:solidFill>
                                      <a:schemeClr val="dk1"/>
                                    </a:solidFill>
                                    <a:effectLst/>
                                    <a:latin typeface="Cambria Math" panose="02040503050406030204" pitchFamily="18" charset="0"/>
                                    <a:ea typeface="+mn-ea"/>
                                    <a:cs typeface="+mn-cs"/>
                                  </a:rPr>
                                  <m:t>𝑙𝑛</m:t>
                                </m:r>
                                <m:d>
                                  <m:dPr>
                                    <m:ctrlPr>
                                      <a:rPr lang="nl-BE" sz="2000" i="1" kern="1200">
                                        <a:solidFill>
                                          <a:schemeClr val="dk1"/>
                                        </a:solidFill>
                                        <a:effectLst/>
                                        <a:latin typeface="Cambria Math" panose="02040503050406030204" pitchFamily="18" charset="0"/>
                                        <a:ea typeface="+mn-ea"/>
                                        <a:cs typeface="+mn-cs"/>
                                      </a:rPr>
                                    </m:ctrlPr>
                                  </m:dPr>
                                  <m:e>
                                    <m:f>
                                      <m:fPr>
                                        <m:ctrlPr>
                                          <a:rPr lang="nl-BE" sz="2000" i="1" kern="1200">
                                            <a:solidFill>
                                              <a:schemeClr val="dk1"/>
                                            </a:solidFill>
                                            <a:effectLst/>
                                            <a:latin typeface="Cambria Math" panose="02040503050406030204" pitchFamily="18" charset="0"/>
                                            <a:ea typeface="+mn-ea"/>
                                            <a:cs typeface="+mn-cs"/>
                                          </a:rPr>
                                        </m:ctrlPr>
                                      </m:fPr>
                                      <m:num>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2</m:t>
                                            </m:r>
                                          </m:sub>
                                        </m:sSub>
                                      </m:num>
                                      <m:den>
                                        <m:sSub>
                                          <m:sSubPr>
                                            <m:ctrlPr>
                                              <a:rPr lang="nl-BE" sz="2000" i="1" kern="1200">
                                                <a:solidFill>
                                                  <a:schemeClr val="dk1"/>
                                                </a:solidFill>
                                                <a:effectLst/>
                                                <a:latin typeface="Cambria Math" panose="02040503050406030204" pitchFamily="18" charset="0"/>
                                                <a:ea typeface="+mn-ea"/>
                                                <a:cs typeface="+mn-cs"/>
                                              </a:rPr>
                                            </m:ctrlPr>
                                          </m:sSubPr>
                                          <m:e>
                                            <m:r>
                                              <a:rPr lang="nl-BE" sz="2000" i="1" kern="1200">
                                                <a:solidFill>
                                                  <a:schemeClr val="dk1"/>
                                                </a:solidFill>
                                                <a:effectLst/>
                                                <a:latin typeface="Cambria Math" panose="02040503050406030204" pitchFamily="18" charset="0"/>
                                                <a:ea typeface="+mn-ea"/>
                                                <a:cs typeface="+mn-cs"/>
                                              </a:rPr>
                                              <m:t>𝑉</m:t>
                                            </m:r>
                                          </m:e>
                                          <m:sub>
                                            <m:r>
                                              <a:rPr lang="nl-BE" sz="2000" i="1" kern="1200">
                                                <a:solidFill>
                                                  <a:schemeClr val="dk1"/>
                                                </a:solidFill>
                                                <a:effectLst/>
                                                <a:latin typeface="Cambria Math" panose="02040503050406030204" pitchFamily="18" charset="0"/>
                                                <a:ea typeface="+mn-ea"/>
                                                <a:cs typeface="+mn-cs"/>
                                              </a:rPr>
                                              <m:t>1</m:t>
                                            </m:r>
                                          </m:sub>
                                        </m:sSub>
                                      </m:den>
                                    </m:f>
                                  </m:e>
                                </m:d>
                              </m:oMath>
                            </m:oMathPara>
                          </a14:m>
                          <a:endParaRPr lang="nl-BE" sz="2000" i="1" kern="1200" dirty="0">
                            <a:solidFill>
                              <a:schemeClr val="dk1"/>
                            </a:solidFill>
                            <a:effectLst/>
                            <a:latin typeface="+mn-lt"/>
                            <a:ea typeface="+mn-ea"/>
                            <a:cs typeface="+mn-cs"/>
                          </a:endParaRPr>
                        </a:p>
                      </a:txBody>
                      <a:tcPr/>
                    </a:tc>
                    <a:tc>
                      <a:txBody>
                        <a:bodyPr/>
                        <a:lstStyle/>
                        <a:p>
                          <a:pPr marL="0" algn="ctr" defTabSz="1371600" rtl="0" eaLnBrk="1" latinLnBrk="0" hangingPunct="1"/>
                          <a:endParaRPr lang="nl-BE" sz="2000" i="1" kern="1200" dirty="0">
                            <a:solidFill>
                              <a:schemeClr val="dk1"/>
                            </a:solidFill>
                            <a:effectLst/>
                            <a:latin typeface="+mn-lt"/>
                            <a:ea typeface="+mn-ea"/>
                            <a:cs typeface="+mn-cs"/>
                          </a:endParaRP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BE" sz="2000" i="1" kern="1200" smtClean="0">
                                    <a:solidFill>
                                      <a:schemeClr val="dk1"/>
                                    </a:solidFill>
                                    <a:effectLst/>
                                    <a:latin typeface="Cambria Math" panose="02040503050406030204" pitchFamily="18" charset="0"/>
                                    <a:ea typeface="+mn-ea"/>
                                    <a:cs typeface="+mn-cs"/>
                                  </a:rPr>
                                  <m:t>𝑐</m:t>
                                </m:r>
                                <m:r>
                                  <a:rPr lang="nl-BE" sz="2000" i="1" kern="1200" smtClean="0">
                                    <a:solidFill>
                                      <a:schemeClr val="dk1"/>
                                    </a:solidFill>
                                    <a:effectLst/>
                                    <a:latin typeface="Cambria Math" panose="02040503050406030204" pitchFamily="18" charset="0"/>
                                    <a:ea typeface="+mn-ea"/>
                                    <a:cs typeface="+mn-cs"/>
                                  </a:rPr>
                                  <m:t>= ∞</m:t>
                                </m:r>
                              </m:oMath>
                            </m:oMathPara>
                          </a14:m>
                          <a:endParaRPr lang="nl-BE" sz="2000" i="1" kern="1200" dirty="0">
                            <a:solidFill>
                              <a:schemeClr val="dk1"/>
                            </a:solidFill>
                            <a:effectLst/>
                            <a:latin typeface="+mn-lt"/>
                            <a:ea typeface="+mn-ea"/>
                            <a:cs typeface="+mn-cs"/>
                          </a:endParaRPr>
                        </a:p>
                        <a:p>
                          <a:pPr marL="0" algn="ctr" defTabSz="1371600" rtl="0" eaLnBrk="1" latinLnBrk="0" hangingPunct="1"/>
                          <a:endParaRPr lang="nl-BE" sz="2000" i="1" kern="1200" dirty="0">
                            <a:solidFill>
                              <a:schemeClr val="dk1"/>
                            </a:solidFill>
                            <a:effectLst/>
                            <a:latin typeface="+mn-lt"/>
                            <a:ea typeface="+mn-ea"/>
                            <a:cs typeface="+mn-cs"/>
                          </a:endParaRPr>
                        </a:p>
                      </a:txBody>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nl-NL" sz="2000" b="0" i="1" kern="1200" smtClean="0">
                                    <a:solidFill>
                                      <a:schemeClr val="dk1"/>
                                    </a:solidFill>
                                    <a:effectLst/>
                                    <a:latin typeface="Cambria Math" panose="02040503050406030204" pitchFamily="18" charset="0"/>
                                    <a:ea typeface="+mn-ea"/>
                                    <a:cs typeface="+mn-cs"/>
                                  </a:rPr>
                                  <m:t>𝑛</m:t>
                                </m:r>
                                <m:r>
                                  <a:rPr lang="nl-BE" sz="2000" i="1" kern="1200" smtClean="0">
                                    <a:solidFill>
                                      <a:schemeClr val="dk1"/>
                                    </a:solidFill>
                                    <a:effectLst/>
                                    <a:latin typeface="Cambria Math" panose="02040503050406030204" pitchFamily="18" charset="0"/>
                                    <a:ea typeface="+mn-ea"/>
                                    <a:cs typeface="+mn-cs"/>
                                  </a:rPr>
                                  <m:t>=</m:t>
                                </m:r>
                                <m:r>
                                  <a:rPr lang="nl-NL" sz="2000" b="0" i="1" kern="1200" smtClean="0">
                                    <a:solidFill>
                                      <a:schemeClr val="dk1"/>
                                    </a:solidFill>
                                    <a:effectLst/>
                                    <a:latin typeface="Cambria Math" panose="02040503050406030204" pitchFamily="18" charset="0"/>
                                    <a:ea typeface="+mn-ea"/>
                                    <a:cs typeface="+mn-cs"/>
                                  </a:rPr>
                                  <m:t>1</m:t>
                                </m:r>
                              </m:oMath>
                            </m:oMathPara>
                          </a14:m>
                          <a:endParaRPr lang="nl-BE" sz="2000" i="1" kern="1200" dirty="0">
                            <a:solidFill>
                              <a:schemeClr val="dk1"/>
                            </a:solidFill>
                            <a:effectLst/>
                            <a:latin typeface="+mn-lt"/>
                            <a:ea typeface="+mn-ea"/>
                            <a:cs typeface="+mn-cs"/>
                          </a:endParaRPr>
                        </a:p>
                        <a:p>
                          <a:pPr marL="0" algn="ctr" defTabSz="1371600" rtl="0" eaLnBrk="1" latinLnBrk="0" hangingPunct="1"/>
                          <a:endParaRPr lang="nl-BE" sz="2000" i="1" kern="1200" dirty="0">
                            <a:solidFill>
                              <a:schemeClr val="dk1"/>
                            </a:solidFill>
                            <a:effectLst/>
                            <a:latin typeface="+mn-lt"/>
                            <a:ea typeface="+mn-ea"/>
                            <a:cs typeface="+mn-cs"/>
                          </a:endParaRPr>
                        </a:p>
                      </a:txBody>
                      <a:tcPr/>
                    </a:tc>
                    <a:tc>
                      <a:txBody>
                        <a:bodyPr/>
                        <a:lstStyle/>
                        <a:p>
                          <a:pPr marL="0" algn="ctr" defTabSz="1371600" rtl="0" eaLnBrk="1" latinLnBrk="0" hangingPunct="1"/>
                          <a:endParaRPr lang="nl-BE" sz="2000" i="1" kern="1200" dirty="0">
                            <a:solidFill>
                              <a:schemeClr val="dk1"/>
                            </a:solidFill>
                            <a:effectLst/>
                            <a:latin typeface="+mn-lt"/>
                            <a:ea typeface="+mn-ea"/>
                            <a:cs typeface="+mn-cs"/>
                          </a:endParaRPr>
                        </a:p>
                      </a:txBody>
                      <a:tcPr/>
                    </a:tc>
                    <a:extLst>
                      <a:ext uri="{0D108BD9-81ED-4DB2-BD59-A6C34878D82A}">
                        <a16:rowId xmlns:a16="http://schemas.microsoft.com/office/drawing/2014/main" val="3234274722"/>
                      </a:ext>
                    </a:extLst>
                  </a:tr>
                </a:tbl>
              </a:graphicData>
            </a:graphic>
          </p:graphicFrame>
        </mc:Choice>
        <mc:Fallback xmlns="">
          <p:graphicFrame>
            <p:nvGraphicFramePr>
              <p:cNvPr id="7" name="Tabel 6">
                <a:extLst>
                  <a:ext uri="{FF2B5EF4-FFF2-40B4-BE49-F238E27FC236}">
                    <a16:creationId xmlns:a16="http://schemas.microsoft.com/office/drawing/2014/main" id="{76FB838E-36AC-6472-2BAE-8228A99CDFEB}"/>
                  </a:ext>
                </a:extLst>
              </p:cNvPr>
              <p:cNvGraphicFramePr>
                <a:graphicFrameLocks noGrp="1"/>
              </p:cNvGraphicFramePr>
              <p:nvPr>
                <p:extLst>
                  <p:ext uri="{D42A27DB-BD31-4B8C-83A1-F6EECF244321}">
                    <p14:modId xmlns:p14="http://schemas.microsoft.com/office/powerpoint/2010/main" val="4035402005"/>
                  </p:ext>
                </p:extLst>
              </p:nvPr>
            </p:nvGraphicFramePr>
            <p:xfrm>
              <a:off x="1057275" y="2100143"/>
              <a:ext cx="16227453" cy="5752939"/>
            </p:xfrm>
            <a:graphic>
              <a:graphicData uri="http://schemas.openxmlformats.org/drawingml/2006/table">
                <a:tbl>
                  <a:tblPr firstRow="1" bandRow="1">
                    <a:tableStyleId>{5C22544A-7EE6-4342-B048-85BDC9FD1C3A}</a:tableStyleId>
                  </a:tblPr>
                  <a:tblGrid>
                    <a:gridCol w="3092575">
                      <a:extLst>
                        <a:ext uri="{9D8B030D-6E8A-4147-A177-3AD203B41FA5}">
                          <a16:colId xmlns:a16="http://schemas.microsoft.com/office/drawing/2014/main" val="3132287765"/>
                        </a:ext>
                      </a:extLst>
                    </a:gridCol>
                    <a:gridCol w="1960167">
                      <a:extLst>
                        <a:ext uri="{9D8B030D-6E8A-4147-A177-3AD203B41FA5}">
                          <a16:colId xmlns:a16="http://schemas.microsoft.com/office/drawing/2014/main" val="3887330898"/>
                        </a:ext>
                      </a:extLst>
                    </a:gridCol>
                    <a:gridCol w="3488309">
                      <a:extLst>
                        <a:ext uri="{9D8B030D-6E8A-4147-A177-3AD203B41FA5}">
                          <a16:colId xmlns:a16="http://schemas.microsoft.com/office/drawing/2014/main" val="2180718512"/>
                        </a:ext>
                      </a:extLst>
                    </a:gridCol>
                    <a:gridCol w="2925635">
                      <a:extLst>
                        <a:ext uri="{9D8B030D-6E8A-4147-A177-3AD203B41FA5}">
                          <a16:colId xmlns:a16="http://schemas.microsoft.com/office/drawing/2014/main" val="3459616981"/>
                        </a:ext>
                      </a:extLst>
                    </a:gridCol>
                    <a:gridCol w="1880045">
                      <a:extLst>
                        <a:ext uri="{9D8B030D-6E8A-4147-A177-3AD203B41FA5}">
                          <a16:colId xmlns:a16="http://schemas.microsoft.com/office/drawing/2014/main" val="2857696278"/>
                        </a:ext>
                      </a:extLst>
                    </a:gridCol>
                    <a:gridCol w="1440361">
                      <a:extLst>
                        <a:ext uri="{9D8B030D-6E8A-4147-A177-3AD203B41FA5}">
                          <a16:colId xmlns:a16="http://schemas.microsoft.com/office/drawing/2014/main" val="2848142832"/>
                        </a:ext>
                      </a:extLst>
                    </a:gridCol>
                    <a:gridCol w="1440361">
                      <a:extLst>
                        <a:ext uri="{9D8B030D-6E8A-4147-A177-3AD203B41FA5}">
                          <a16:colId xmlns:a16="http://schemas.microsoft.com/office/drawing/2014/main" val="3438479794"/>
                        </a:ext>
                      </a:extLst>
                    </a:gridCol>
                  </a:tblGrid>
                  <a:tr h="946524">
                    <a:tc>
                      <a:txBody>
                        <a:bodyPr/>
                        <a:lstStyle/>
                        <a:p>
                          <a:r>
                            <a:rPr lang="nl-NL" dirty="0"/>
                            <a:t>Proces</a:t>
                          </a:r>
                          <a:endParaRPr lang="nl-BE" dirty="0"/>
                        </a:p>
                      </a:txBody>
                      <a:tcPr/>
                    </a:tc>
                    <a:tc>
                      <a:txBody>
                        <a:bodyPr/>
                        <a:lstStyle/>
                        <a:p>
                          <a:r>
                            <a:rPr lang="nl-NL" dirty="0" err="1"/>
                            <a:t>Uitgangs-punt</a:t>
                          </a:r>
                          <a:endParaRPr lang="nl-BE" dirty="0"/>
                        </a:p>
                      </a:txBody>
                      <a:tcPr/>
                    </a:tc>
                    <a:tc>
                      <a:txBody>
                        <a:bodyPr/>
                        <a:lstStyle/>
                        <a:p>
                          <a:r>
                            <a:rPr lang="nl-NL" dirty="0"/>
                            <a:t>Arbeid </a:t>
                          </a:r>
                        </a:p>
                        <a:p>
                          <a:r>
                            <a:rPr lang="nl-NL" dirty="0"/>
                            <a:t>W</a:t>
                          </a:r>
                          <a:endParaRPr lang="nl-BE" dirty="0"/>
                        </a:p>
                      </a:txBody>
                      <a:tcPr/>
                    </a:tc>
                    <a:tc>
                      <a:txBody>
                        <a:bodyPr/>
                        <a:lstStyle/>
                        <a:p>
                          <a:r>
                            <a:rPr lang="nl-NL" dirty="0"/>
                            <a:t>Warmtestroom</a:t>
                          </a:r>
                        </a:p>
                        <a:p>
                          <a:r>
                            <a:rPr lang="nl-NL" dirty="0"/>
                            <a:t>Q</a:t>
                          </a:r>
                          <a:endParaRPr lang="nl-BE" dirty="0"/>
                        </a:p>
                      </a:txBody>
                      <a:tcPr/>
                    </a:tc>
                    <a:tc>
                      <a:txBody>
                        <a:bodyPr/>
                        <a:lstStyle/>
                        <a:p>
                          <a:r>
                            <a:rPr lang="nl-NL" dirty="0"/>
                            <a:t>c</a:t>
                          </a:r>
                          <a:endParaRPr lang="nl-BE" dirty="0"/>
                        </a:p>
                      </a:txBody>
                      <a:tcPr/>
                    </a:tc>
                    <a:tc>
                      <a:txBody>
                        <a:bodyPr/>
                        <a:lstStyle/>
                        <a:p>
                          <a:r>
                            <a:rPr lang="nl-NL" dirty="0"/>
                            <a:t>n</a:t>
                          </a:r>
                          <a:endParaRPr lang="nl-BE" dirty="0"/>
                        </a:p>
                      </a:txBody>
                      <a:tcPr/>
                    </a:tc>
                    <a:tc>
                      <a:txBody>
                        <a:bodyPr/>
                        <a:lstStyle/>
                        <a:p>
                          <a:endParaRPr lang="nl-BE" dirty="0"/>
                        </a:p>
                      </a:txBody>
                      <a:tcPr/>
                    </a:tc>
                    <a:extLst>
                      <a:ext uri="{0D108BD9-81ED-4DB2-BD59-A6C34878D82A}">
                        <a16:rowId xmlns:a16="http://schemas.microsoft.com/office/drawing/2014/main" val="788885556"/>
                      </a:ext>
                    </a:extLst>
                  </a:tr>
                  <a:tr h="946524">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nl-BE" sz="2500" kern="1200" dirty="0">
                              <a:solidFill>
                                <a:schemeClr val="dk1"/>
                              </a:solidFill>
                              <a:effectLst/>
                              <a:latin typeface="+mn-lt"/>
                              <a:ea typeface="+mn-ea"/>
                              <a:cs typeface="+mn-cs"/>
                            </a:rPr>
                            <a:t>Polytroop proces</a:t>
                          </a:r>
                        </a:p>
                      </a:txBody>
                      <a:tcPr/>
                    </a:tc>
                    <a:tc>
                      <a:txBody>
                        <a:bodyPr/>
                        <a:lstStyle/>
                        <a:p>
                          <a:endParaRPr lang="nl-BE"/>
                        </a:p>
                      </a:txBody>
                      <a:tcPr>
                        <a:blipFill>
                          <a:blip r:embed="rId2"/>
                          <a:stretch>
                            <a:fillRect l="-158567" t="-104487" r="-572586" b="-407692"/>
                          </a:stretch>
                        </a:blipFill>
                      </a:tcPr>
                    </a:tc>
                    <a:tc>
                      <a:txBody>
                        <a:bodyPr/>
                        <a:lstStyle/>
                        <a:p>
                          <a:endParaRPr lang="nl-BE"/>
                        </a:p>
                      </a:txBody>
                      <a:tcPr>
                        <a:blipFill>
                          <a:blip r:embed="rId2"/>
                          <a:stretch>
                            <a:fillRect l="-144852" t="-104487" r="-220768" b="-407692"/>
                          </a:stretch>
                        </a:blipFill>
                      </a:tcPr>
                    </a:tc>
                    <a:tc>
                      <a:txBody>
                        <a:bodyPr/>
                        <a:lstStyle/>
                        <a:p>
                          <a:endParaRPr lang="nl-BE"/>
                        </a:p>
                      </a:txBody>
                      <a:tcPr>
                        <a:blipFill>
                          <a:blip r:embed="rId2"/>
                          <a:stretch>
                            <a:fillRect l="-292292" t="-104487" r="-163542" b="-407692"/>
                          </a:stretch>
                        </a:blipFill>
                      </a:tcPr>
                    </a:tc>
                    <a:tc>
                      <a:txBody>
                        <a:bodyPr/>
                        <a:lstStyle/>
                        <a:p>
                          <a:endParaRPr lang="nl-BE"/>
                        </a:p>
                      </a:txBody>
                      <a:tcPr>
                        <a:blipFill>
                          <a:blip r:embed="rId2"/>
                          <a:stretch>
                            <a:fillRect l="-611364" t="-104487" r="-154870" b="-407692"/>
                          </a:stretch>
                        </a:blipFill>
                      </a:tcPr>
                    </a:tc>
                    <a:tc>
                      <a:txBody>
                        <a:bodyPr/>
                        <a:lstStyle/>
                        <a:p>
                          <a:endParaRPr lang="nl-BE"/>
                        </a:p>
                      </a:txBody>
                      <a:tcPr>
                        <a:blipFill>
                          <a:blip r:embed="rId2"/>
                          <a:stretch>
                            <a:fillRect l="-924473" t="-104487" r="-101266" b="-407692"/>
                          </a:stretch>
                        </a:blipFill>
                      </a:tcPr>
                    </a:tc>
                    <a:tc>
                      <a:txBody>
                        <a:bodyPr/>
                        <a:lstStyle/>
                        <a:p>
                          <a:endParaRPr lang="nl-BE"/>
                        </a:p>
                      </a:txBody>
                      <a:tcPr>
                        <a:blipFill>
                          <a:blip r:embed="rId2"/>
                          <a:stretch>
                            <a:fillRect l="-1028814" t="-104487" r="-1695" b="-407692"/>
                          </a:stretch>
                        </a:blipFill>
                      </a:tcPr>
                    </a:tc>
                    <a:extLst>
                      <a:ext uri="{0D108BD9-81ED-4DB2-BD59-A6C34878D82A}">
                        <a16:rowId xmlns:a16="http://schemas.microsoft.com/office/drawing/2014/main" val="1138502329"/>
                      </a:ext>
                    </a:extLst>
                  </a:tr>
                  <a:tr h="946524">
                    <a:tc>
                      <a:txBody>
                        <a:bodyPr/>
                        <a:lstStyle/>
                        <a:p>
                          <a:r>
                            <a:rPr lang="nl-BE" sz="2500" dirty="0"/>
                            <a:t>Isobaar proces</a:t>
                          </a:r>
                        </a:p>
                      </a:txBody>
                      <a:tcPr/>
                    </a:tc>
                    <a:tc>
                      <a:txBody>
                        <a:bodyPr/>
                        <a:lstStyle/>
                        <a:p>
                          <a:endParaRPr lang="nl-BE"/>
                        </a:p>
                      </a:txBody>
                      <a:tcPr>
                        <a:blipFill>
                          <a:blip r:embed="rId2"/>
                          <a:stretch>
                            <a:fillRect l="-158567" t="-205806" r="-572586" b="-310323"/>
                          </a:stretch>
                        </a:blipFill>
                      </a:tcPr>
                    </a:tc>
                    <a:tc>
                      <a:txBody>
                        <a:bodyPr/>
                        <a:lstStyle/>
                        <a:p>
                          <a:endParaRPr lang="nl-BE"/>
                        </a:p>
                      </a:txBody>
                      <a:tcPr>
                        <a:blipFill>
                          <a:blip r:embed="rId2"/>
                          <a:stretch>
                            <a:fillRect l="-144852" t="-205806" r="-220768" b="-310323"/>
                          </a:stretch>
                        </a:blipFill>
                      </a:tcPr>
                    </a:tc>
                    <a:tc>
                      <a:txBody>
                        <a:bodyPr/>
                        <a:lstStyle/>
                        <a:p>
                          <a:endParaRPr lang="nl-BE"/>
                        </a:p>
                      </a:txBody>
                      <a:tcPr>
                        <a:blipFill>
                          <a:blip r:embed="rId2"/>
                          <a:stretch>
                            <a:fillRect l="-292292" t="-205806" r="-163542" b="-310323"/>
                          </a:stretch>
                        </a:blipFill>
                      </a:tcPr>
                    </a:tc>
                    <a:tc>
                      <a:txBody>
                        <a:bodyPr/>
                        <a:lstStyle/>
                        <a:p>
                          <a:endParaRPr lang="nl-BE"/>
                        </a:p>
                      </a:txBody>
                      <a:tcPr>
                        <a:blipFill>
                          <a:blip r:embed="rId2"/>
                          <a:stretch>
                            <a:fillRect l="-611364" t="-205806" r="-154870" b="-310323"/>
                          </a:stretch>
                        </a:blipFill>
                      </a:tcPr>
                    </a:tc>
                    <a:tc>
                      <a:txBody>
                        <a:bodyPr/>
                        <a:lstStyle/>
                        <a:p>
                          <a:endParaRPr lang="nl-BE"/>
                        </a:p>
                      </a:txBody>
                      <a:tcPr>
                        <a:blipFill>
                          <a:blip r:embed="rId2"/>
                          <a:stretch>
                            <a:fillRect l="-924473" t="-205806" r="-101266" b="-310323"/>
                          </a:stretch>
                        </a:blipFill>
                      </a:tcPr>
                    </a:tc>
                    <a:tc>
                      <a:txBody>
                        <a:bodyPr/>
                        <a:lstStyle/>
                        <a:p>
                          <a:pPr marL="0" algn="l" defTabSz="1371600" rtl="0" eaLnBrk="1" latinLnBrk="0" hangingPunct="1"/>
                          <a:endParaRPr lang="nl-BE" sz="2000" i="1" kern="1200">
                            <a:solidFill>
                              <a:schemeClr val="dk1"/>
                            </a:solidFill>
                            <a:effectLst/>
                            <a:latin typeface="+mn-lt"/>
                            <a:ea typeface="+mn-ea"/>
                            <a:cs typeface="+mn-cs"/>
                          </a:endParaRPr>
                        </a:p>
                      </a:txBody>
                      <a:tcPr/>
                    </a:tc>
                    <a:extLst>
                      <a:ext uri="{0D108BD9-81ED-4DB2-BD59-A6C34878D82A}">
                        <a16:rowId xmlns:a16="http://schemas.microsoft.com/office/drawing/2014/main" val="26594077"/>
                      </a:ext>
                    </a:extLst>
                  </a:tr>
                  <a:tr h="946524">
                    <a:tc>
                      <a:txBody>
                        <a:bodyPr/>
                        <a:lstStyle/>
                        <a:p>
                          <a:r>
                            <a:rPr lang="nl-BE" sz="2500" dirty="0" err="1"/>
                            <a:t>Isochoor</a:t>
                          </a:r>
                          <a:r>
                            <a:rPr lang="nl-BE" sz="2500" dirty="0"/>
                            <a:t> proces</a:t>
                          </a:r>
                        </a:p>
                      </a:txBody>
                      <a:tcPr/>
                    </a:tc>
                    <a:tc>
                      <a:txBody>
                        <a:bodyPr/>
                        <a:lstStyle/>
                        <a:p>
                          <a:endParaRPr lang="nl-BE"/>
                        </a:p>
                      </a:txBody>
                      <a:tcPr>
                        <a:blipFill>
                          <a:blip r:embed="rId2"/>
                          <a:stretch>
                            <a:fillRect l="-158567" t="-303846" r="-572586" b="-208333"/>
                          </a:stretch>
                        </a:blipFill>
                      </a:tcPr>
                    </a:tc>
                    <a:tc>
                      <a:txBody>
                        <a:bodyPr/>
                        <a:lstStyle/>
                        <a:p>
                          <a:endParaRPr lang="nl-BE"/>
                        </a:p>
                      </a:txBody>
                      <a:tcPr>
                        <a:blipFill>
                          <a:blip r:embed="rId2"/>
                          <a:stretch>
                            <a:fillRect l="-144852" t="-303846" r="-220768" b="-208333"/>
                          </a:stretch>
                        </a:blipFill>
                      </a:tcPr>
                    </a:tc>
                    <a:tc>
                      <a:txBody>
                        <a:bodyPr/>
                        <a:lstStyle/>
                        <a:p>
                          <a:endParaRPr lang="nl-BE"/>
                        </a:p>
                      </a:txBody>
                      <a:tcPr>
                        <a:blipFill>
                          <a:blip r:embed="rId2"/>
                          <a:stretch>
                            <a:fillRect l="-292292" t="-303846" r="-163542" b="-208333"/>
                          </a:stretch>
                        </a:blipFill>
                      </a:tcPr>
                    </a:tc>
                    <a:tc>
                      <a:txBody>
                        <a:bodyPr/>
                        <a:lstStyle/>
                        <a:p>
                          <a:endParaRPr lang="nl-BE"/>
                        </a:p>
                      </a:txBody>
                      <a:tcPr>
                        <a:blipFill>
                          <a:blip r:embed="rId2"/>
                          <a:stretch>
                            <a:fillRect l="-611364" t="-303846" r="-154870" b="-208333"/>
                          </a:stretch>
                        </a:blipFill>
                      </a:tcPr>
                    </a:tc>
                    <a:tc>
                      <a:txBody>
                        <a:bodyPr/>
                        <a:lstStyle/>
                        <a:p>
                          <a:endParaRPr lang="nl-BE"/>
                        </a:p>
                      </a:txBody>
                      <a:tcPr>
                        <a:blipFill>
                          <a:blip r:embed="rId2"/>
                          <a:stretch>
                            <a:fillRect l="-924473" t="-303846" r="-101266" b="-208333"/>
                          </a:stretch>
                        </a:blipFill>
                      </a:tcPr>
                    </a:tc>
                    <a:tc>
                      <a:txBody>
                        <a:bodyPr/>
                        <a:lstStyle/>
                        <a:p>
                          <a:pPr marL="0" algn="l" defTabSz="1371600" rtl="0" eaLnBrk="1" latinLnBrk="0" hangingPunct="1"/>
                          <a:endParaRPr lang="nl-BE" sz="2000" i="1" kern="1200" dirty="0">
                            <a:solidFill>
                              <a:schemeClr val="dk1"/>
                            </a:solidFill>
                            <a:effectLst/>
                            <a:latin typeface="+mn-lt"/>
                            <a:ea typeface="+mn-ea"/>
                            <a:cs typeface="+mn-cs"/>
                          </a:endParaRPr>
                        </a:p>
                      </a:txBody>
                      <a:tcPr/>
                    </a:tc>
                    <a:extLst>
                      <a:ext uri="{0D108BD9-81ED-4DB2-BD59-A6C34878D82A}">
                        <a16:rowId xmlns:a16="http://schemas.microsoft.com/office/drawing/2014/main" val="1699998967"/>
                      </a:ext>
                    </a:extLst>
                  </a:tr>
                  <a:tr h="946524">
                    <a:tc>
                      <a:txBody>
                        <a:bodyPr/>
                        <a:lstStyle/>
                        <a:p>
                          <a:r>
                            <a:rPr lang="nl-BE" sz="2500" dirty="0" err="1"/>
                            <a:t>Isentroop</a:t>
                          </a:r>
                          <a:r>
                            <a:rPr lang="nl-BE" sz="2500" dirty="0"/>
                            <a:t> proces</a:t>
                          </a:r>
                        </a:p>
                        <a:p>
                          <a:r>
                            <a:rPr lang="nl-BE" sz="2500" dirty="0" err="1"/>
                            <a:t>Adiabaat</a:t>
                          </a:r>
                          <a:r>
                            <a:rPr lang="nl-BE" sz="2500" dirty="0"/>
                            <a:t> proces</a:t>
                          </a:r>
                        </a:p>
                      </a:txBody>
                      <a:tcPr/>
                    </a:tc>
                    <a:tc>
                      <a:txBody>
                        <a:bodyPr/>
                        <a:lstStyle/>
                        <a:p>
                          <a:endParaRPr lang="nl-BE"/>
                        </a:p>
                      </a:txBody>
                      <a:tcPr>
                        <a:blipFill>
                          <a:blip r:embed="rId2"/>
                          <a:stretch>
                            <a:fillRect l="-158567" t="-406452" r="-572586" b="-109677"/>
                          </a:stretch>
                        </a:blipFill>
                      </a:tcPr>
                    </a:tc>
                    <a:tc>
                      <a:txBody>
                        <a:bodyPr/>
                        <a:lstStyle/>
                        <a:p>
                          <a:endParaRPr lang="nl-BE"/>
                        </a:p>
                      </a:txBody>
                      <a:tcPr>
                        <a:blipFill>
                          <a:blip r:embed="rId2"/>
                          <a:stretch>
                            <a:fillRect l="-144852" t="-406452" r="-220768" b="-109677"/>
                          </a:stretch>
                        </a:blipFill>
                      </a:tcPr>
                    </a:tc>
                    <a:tc>
                      <a:txBody>
                        <a:bodyPr/>
                        <a:lstStyle/>
                        <a:p>
                          <a:endParaRPr lang="nl-BE"/>
                        </a:p>
                      </a:txBody>
                      <a:tcPr>
                        <a:blipFill>
                          <a:blip r:embed="rId2"/>
                          <a:stretch>
                            <a:fillRect l="-292292" t="-406452" r="-163542" b="-109677"/>
                          </a:stretch>
                        </a:blipFill>
                      </a:tcPr>
                    </a:tc>
                    <a:tc>
                      <a:txBody>
                        <a:bodyPr/>
                        <a:lstStyle/>
                        <a:p>
                          <a:endParaRPr lang="nl-BE"/>
                        </a:p>
                      </a:txBody>
                      <a:tcPr>
                        <a:blipFill>
                          <a:blip r:embed="rId2"/>
                          <a:stretch>
                            <a:fillRect l="-611364" t="-406452" r="-154870" b="-109677"/>
                          </a:stretch>
                        </a:blipFill>
                      </a:tcPr>
                    </a:tc>
                    <a:tc>
                      <a:txBody>
                        <a:bodyPr/>
                        <a:lstStyle/>
                        <a:p>
                          <a:endParaRPr lang="nl-BE"/>
                        </a:p>
                      </a:txBody>
                      <a:tcPr>
                        <a:blipFill>
                          <a:blip r:embed="rId2"/>
                          <a:stretch>
                            <a:fillRect l="-924473" t="-406452" r="-101266" b="-109677"/>
                          </a:stretch>
                        </a:blipFill>
                      </a:tcPr>
                    </a:tc>
                    <a:tc>
                      <a:txBody>
                        <a:bodyPr/>
                        <a:lstStyle/>
                        <a:p>
                          <a:endParaRPr lang="nl-BE"/>
                        </a:p>
                      </a:txBody>
                      <a:tcPr>
                        <a:blipFill>
                          <a:blip r:embed="rId2"/>
                          <a:stretch>
                            <a:fillRect l="-1028814" t="-406452" r="-1695" b="-109677"/>
                          </a:stretch>
                        </a:blipFill>
                      </a:tcPr>
                    </a:tc>
                    <a:extLst>
                      <a:ext uri="{0D108BD9-81ED-4DB2-BD59-A6C34878D82A}">
                        <a16:rowId xmlns:a16="http://schemas.microsoft.com/office/drawing/2014/main" val="3459823844"/>
                      </a:ext>
                    </a:extLst>
                  </a:tr>
                  <a:tr h="1020319">
                    <a:tc>
                      <a:txBody>
                        <a:bodyPr/>
                        <a:lstStyle/>
                        <a:p>
                          <a:r>
                            <a:rPr lang="nl-BE" sz="2500" dirty="0"/>
                            <a:t>Isotherm proces</a:t>
                          </a:r>
                        </a:p>
                      </a:txBody>
                      <a:tcPr/>
                    </a:tc>
                    <a:tc>
                      <a:txBody>
                        <a:bodyPr/>
                        <a:lstStyle/>
                        <a:p>
                          <a:endParaRPr lang="nl-BE"/>
                        </a:p>
                      </a:txBody>
                      <a:tcPr>
                        <a:blipFill>
                          <a:blip r:embed="rId2"/>
                          <a:stretch>
                            <a:fillRect l="-158567" t="-467262" r="-572586" b="-1190"/>
                          </a:stretch>
                        </a:blipFill>
                      </a:tcPr>
                    </a:tc>
                    <a:tc>
                      <a:txBody>
                        <a:bodyPr/>
                        <a:lstStyle/>
                        <a:p>
                          <a:endParaRPr lang="nl-BE"/>
                        </a:p>
                      </a:txBody>
                      <a:tcPr>
                        <a:blipFill>
                          <a:blip r:embed="rId2"/>
                          <a:stretch>
                            <a:fillRect l="-144852" t="-467262" r="-220768" b="-1190"/>
                          </a:stretch>
                        </a:blipFill>
                      </a:tcPr>
                    </a:tc>
                    <a:tc>
                      <a:txBody>
                        <a:bodyPr/>
                        <a:lstStyle/>
                        <a:p>
                          <a:pPr marL="0" algn="ctr" defTabSz="1371600" rtl="0" eaLnBrk="1" latinLnBrk="0" hangingPunct="1"/>
                          <a:endParaRPr lang="nl-BE" sz="2000" i="1" kern="1200" dirty="0">
                            <a:solidFill>
                              <a:schemeClr val="dk1"/>
                            </a:solidFill>
                            <a:effectLst/>
                            <a:latin typeface="+mn-lt"/>
                            <a:ea typeface="+mn-ea"/>
                            <a:cs typeface="+mn-cs"/>
                          </a:endParaRPr>
                        </a:p>
                      </a:txBody>
                      <a:tcPr/>
                    </a:tc>
                    <a:tc>
                      <a:txBody>
                        <a:bodyPr/>
                        <a:lstStyle/>
                        <a:p>
                          <a:endParaRPr lang="nl-BE"/>
                        </a:p>
                      </a:txBody>
                      <a:tcPr>
                        <a:blipFill>
                          <a:blip r:embed="rId2"/>
                          <a:stretch>
                            <a:fillRect l="-611364" t="-467262" r="-154870" b="-1190"/>
                          </a:stretch>
                        </a:blipFill>
                      </a:tcPr>
                    </a:tc>
                    <a:tc>
                      <a:txBody>
                        <a:bodyPr/>
                        <a:lstStyle/>
                        <a:p>
                          <a:endParaRPr lang="nl-BE"/>
                        </a:p>
                      </a:txBody>
                      <a:tcPr>
                        <a:blipFill>
                          <a:blip r:embed="rId2"/>
                          <a:stretch>
                            <a:fillRect l="-924473" t="-467262" r="-101266" b="-1190"/>
                          </a:stretch>
                        </a:blipFill>
                      </a:tcPr>
                    </a:tc>
                    <a:tc>
                      <a:txBody>
                        <a:bodyPr/>
                        <a:lstStyle/>
                        <a:p>
                          <a:pPr marL="0" algn="ctr" defTabSz="1371600" rtl="0" eaLnBrk="1" latinLnBrk="0" hangingPunct="1"/>
                          <a:endParaRPr lang="nl-BE" sz="2000" i="1" kern="1200" dirty="0">
                            <a:solidFill>
                              <a:schemeClr val="dk1"/>
                            </a:solidFill>
                            <a:effectLst/>
                            <a:latin typeface="+mn-lt"/>
                            <a:ea typeface="+mn-ea"/>
                            <a:cs typeface="+mn-cs"/>
                          </a:endParaRPr>
                        </a:p>
                      </a:txBody>
                      <a:tcPr/>
                    </a:tc>
                    <a:extLst>
                      <a:ext uri="{0D108BD9-81ED-4DB2-BD59-A6C34878D82A}">
                        <a16:rowId xmlns:a16="http://schemas.microsoft.com/office/drawing/2014/main" val="3234274722"/>
                      </a:ext>
                    </a:extLst>
                  </a:tr>
                </a:tbl>
              </a:graphicData>
            </a:graphic>
          </p:graphicFrame>
        </mc:Fallback>
      </mc:AlternateContent>
    </p:spTree>
    <p:extLst>
      <p:ext uri="{BB962C8B-B14F-4D97-AF65-F5344CB8AC3E}">
        <p14:creationId xmlns:p14="http://schemas.microsoft.com/office/powerpoint/2010/main" val="1087083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Toestandsveranderingen in gesloten systeem </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39</a:t>
            </a:fld>
            <a:endParaRPr lang="nl-BE" dirty="0"/>
          </a:p>
        </p:txBody>
      </p:sp>
      <p:sp>
        <p:nvSpPr>
          <p:cNvPr id="2" name="Tijdelijke aanduiding voor tekst 5">
            <a:extLst>
              <a:ext uri="{FF2B5EF4-FFF2-40B4-BE49-F238E27FC236}">
                <a16:creationId xmlns:a16="http://schemas.microsoft.com/office/drawing/2014/main" id="{58493057-C9B4-09BE-3841-211FCA2D701E}"/>
              </a:ext>
            </a:extLst>
          </p:cNvPr>
          <p:cNvSpPr txBox="1">
            <a:spLocks/>
          </p:cNvSpPr>
          <p:nvPr/>
        </p:nvSpPr>
        <p:spPr>
          <a:xfrm>
            <a:off x="1057275" y="2020888"/>
            <a:ext cx="16517046" cy="6988641"/>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57200" indent="-457200">
              <a:buFont typeface="+mj-lt"/>
              <a:buAutoNum type="arabicPeriod"/>
            </a:pPr>
            <a:r>
              <a:rPr lang="nl-NL" sz="2500" dirty="0">
                <a:latin typeface="+mj-lt"/>
              </a:rPr>
              <a:t>Een verticale cilinder, aan de bovenzijde afgesloten door middel van een zuiger waarop de omgevingsdruk werkt, bevindt zich 0,5m³ lucht van 100°C. de oppervlakte van de zuiger is 0,1 m², de massa ervan is 100kg. Door afkoeling wordt het volume van de lucht 0,125 m³ kleiner. </a:t>
            </a:r>
          </a:p>
          <a:p>
            <a:r>
              <a:rPr lang="nl-NL" sz="2500" dirty="0">
                <a:latin typeface="+mj-lt"/>
              </a:rPr>
              <a:t>Bereken de eindtemperatuur van het gas, de afgevoerde warmte en de door het gas verrichte arbeid.</a:t>
            </a:r>
          </a:p>
          <a:p>
            <a:endParaRPr lang="nl-NL" sz="2500" dirty="0">
              <a:latin typeface="+mj-lt"/>
            </a:endParaRPr>
          </a:p>
          <a:p>
            <a:pPr marL="457200" indent="-457200">
              <a:buFont typeface="+mj-lt"/>
              <a:buAutoNum type="arabicPeriod" startAt="2"/>
            </a:pPr>
            <a:r>
              <a:rPr lang="nl-NL" sz="2500" dirty="0">
                <a:latin typeface="+mj-lt"/>
              </a:rPr>
              <a:t>Twee kilogram gas wordt bij constante druk verwarmd waarbij de temperatuur van het gas 150K toeneemt.</a:t>
            </a:r>
          </a:p>
          <a:p>
            <a:pPr marL="342900" indent="-342900">
              <a:buFont typeface="Arial" panose="020B0604020202020204" pitchFamily="34" charset="0"/>
              <a:buChar char="•"/>
            </a:pPr>
            <a:r>
              <a:rPr lang="nl-NL" sz="2500" dirty="0">
                <a:latin typeface="+mj-lt"/>
              </a:rPr>
              <a:t>De toe te voeren thermische energie</a:t>
            </a:r>
          </a:p>
          <a:p>
            <a:pPr marL="342900" indent="-342900">
              <a:buFont typeface="Arial" panose="020B0604020202020204" pitchFamily="34" charset="0"/>
              <a:buChar char="•"/>
            </a:pPr>
            <a:r>
              <a:rPr lang="nl-NL" sz="2500" dirty="0">
                <a:latin typeface="+mj-lt"/>
              </a:rPr>
              <a:t>De arbeid die door het systeem op de omgeving wordt verricht als k =1,4</a:t>
            </a:r>
          </a:p>
          <a:p>
            <a:pPr marL="342900" indent="-342900">
              <a:buFont typeface="Arial" panose="020B0604020202020204" pitchFamily="34" charset="0"/>
              <a:buChar char="•"/>
            </a:pPr>
            <a:r>
              <a:rPr lang="nl-NL" sz="2500" dirty="0">
                <a:latin typeface="+mj-lt"/>
              </a:rPr>
              <a:t>De gasconstante R</a:t>
            </a:r>
          </a:p>
          <a:p>
            <a:pPr marL="342900" indent="-342900">
              <a:buFont typeface="Arial" panose="020B0604020202020204" pitchFamily="34" charset="0"/>
              <a:buChar char="•"/>
            </a:pPr>
            <a:r>
              <a:rPr lang="nl-NL" sz="2500" dirty="0">
                <a:latin typeface="+mj-lt"/>
              </a:rPr>
              <a:t>De verandering van de inwendige energie.</a:t>
            </a:r>
          </a:p>
          <a:p>
            <a:endParaRPr lang="nl-NL" sz="2500" dirty="0">
              <a:latin typeface="+mj-lt"/>
            </a:endParaRPr>
          </a:p>
          <a:p>
            <a:endParaRPr lang="nl-BE" sz="2500" dirty="0">
              <a:latin typeface="+mj-lt"/>
            </a:endParaRPr>
          </a:p>
        </p:txBody>
      </p:sp>
    </p:spTree>
    <p:extLst>
      <p:ext uri="{BB962C8B-B14F-4D97-AF65-F5344CB8AC3E}">
        <p14:creationId xmlns:p14="http://schemas.microsoft.com/office/powerpoint/2010/main" val="205763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755767"/>
          </a:xfrm>
        </p:spPr>
        <p:txBody>
          <a:bodyPr anchor="t">
            <a:normAutofit/>
          </a:bodyPr>
          <a:lstStyle/>
          <a:p>
            <a:r>
              <a:rPr lang="nl-NL" dirty="0"/>
              <a:t>E</a:t>
            </a:r>
            <a:r>
              <a:rPr lang="nl-BE" dirty="0" err="1"/>
              <a:t>nergie</a:t>
            </a:r>
            <a:r>
              <a:rPr lang="nl-BE" dirty="0"/>
              <a:t> keten in de (nabije) toekomst</a:t>
            </a:r>
          </a:p>
        </p:txBody>
      </p:sp>
      <p:pic>
        <p:nvPicPr>
          <p:cNvPr id="1026" name="Picture 2">
            <a:extLst>
              <a:ext uri="{FF2B5EF4-FFF2-40B4-BE49-F238E27FC236}">
                <a16:creationId xmlns:a16="http://schemas.microsoft.com/office/drawing/2014/main" id="{95FF2F5A-E21C-42BF-8F69-17E6B4AF4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235" b="2802"/>
          <a:stretch/>
        </p:blipFill>
        <p:spPr bwMode="auto">
          <a:xfrm>
            <a:off x="20" y="1648800"/>
            <a:ext cx="18287980" cy="7505700"/>
          </a:xfrm>
          <a:prstGeom prst="rect">
            <a:avLst/>
          </a:prstGeom>
          <a:solidFill>
            <a:srgbClr val="FFFFFF"/>
          </a:solidFill>
        </p:spPr>
      </p:pic>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4</a:t>
            </a:fld>
            <a:endParaRPr lang="nl-BE"/>
          </a:p>
        </p:txBody>
      </p:sp>
      <p:sp>
        <p:nvSpPr>
          <p:cNvPr id="11" name="Tekstvak 10">
            <a:extLst>
              <a:ext uri="{FF2B5EF4-FFF2-40B4-BE49-F238E27FC236}">
                <a16:creationId xmlns:a16="http://schemas.microsoft.com/office/drawing/2014/main" id="{87BDA51B-8FC8-931C-4911-5158984C1F13}"/>
              </a:ext>
            </a:extLst>
          </p:cNvPr>
          <p:cNvSpPr txBox="1"/>
          <p:nvPr/>
        </p:nvSpPr>
        <p:spPr>
          <a:xfrm>
            <a:off x="11597989" y="9442061"/>
            <a:ext cx="5479776" cy="276999"/>
          </a:xfrm>
          <a:prstGeom prst="rect">
            <a:avLst/>
          </a:prstGeom>
          <a:noFill/>
        </p:spPr>
        <p:txBody>
          <a:bodyPr wrap="square">
            <a:spAutoFit/>
          </a:bodyPr>
          <a:lstStyle/>
          <a:p>
            <a:r>
              <a:rPr lang="nl-BE" sz="1200" dirty="0"/>
              <a:t>https://www.watt-energize.nl/vmbo-mbo/energieketen</a:t>
            </a:r>
          </a:p>
        </p:txBody>
      </p:sp>
    </p:spTree>
    <p:extLst>
      <p:ext uri="{BB962C8B-B14F-4D97-AF65-F5344CB8AC3E}">
        <p14:creationId xmlns:p14="http://schemas.microsoft.com/office/powerpoint/2010/main" val="3217119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Tweede hoofdwet </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40</a:t>
            </a:fld>
            <a:endParaRPr lang="nl-BE" dirty="0"/>
          </a:p>
        </p:txBody>
      </p:sp>
      <p:sp>
        <p:nvSpPr>
          <p:cNvPr id="7" name="Tijdelijke aanduiding voor tekst 6">
            <a:extLst>
              <a:ext uri="{FF2B5EF4-FFF2-40B4-BE49-F238E27FC236}">
                <a16:creationId xmlns:a16="http://schemas.microsoft.com/office/drawing/2014/main" id="{BB2D7021-4D89-2095-0371-02E5F3CC70C5}"/>
              </a:ext>
            </a:extLst>
          </p:cNvPr>
          <p:cNvSpPr>
            <a:spLocks noGrp="1"/>
          </p:cNvSpPr>
          <p:nvPr>
            <p:ph type="body" sz="quarter" idx="17"/>
          </p:nvPr>
        </p:nvSpPr>
        <p:spPr>
          <a:xfrm>
            <a:off x="7603067" y="1964934"/>
            <a:ext cx="9971254" cy="6566689"/>
          </a:xfrm>
        </p:spPr>
        <p:txBody>
          <a:bodyPr/>
          <a:lstStyle/>
          <a:p>
            <a:r>
              <a:rPr lang="nl-NL" sz="3000" b="1" u="sng" dirty="0">
                <a:latin typeface="+mj-lt"/>
              </a:rPr>
              <a:t>Vaststelling</a:t>
            </a:r>
          </a:p>
          <a:p>
            <a:endParaRPr lang="nl-NL" sz="2500" dirty="0">
              <a:latin typeface="+mj-lt"/>
            </a:endParaRPr>
          </a:p>
          <a:p>
            <a:pPr marL="342900" indent="-342900" algn="l">
              <a:buFont typeface="Arial" panose="020B0604020202020204" pitchFamily="34" charset="0"/>
              <a:buChar char="•"/>
            </a:pPr>
            <a:r>
              <a:rPr lang="nl-NL" sz="2500" b="1" i="0" u="sng" dirty="0">
                <a:solidFill>
                  <a:srgbClr val="202122"/>
                </a:solidFill>
                <a:effectLst/>
                <a:latin typeface="+mj-lt"/>
              </a:rPr>
              <a:t>Warmte</a:t>
            </a:r>
            <a:r>
              <a:rPr lang="nl-NL" sz="2500" b="0" i="0" dirty="0">
                <a:solidFill>
                  <a:srgbClr val="202122"/>
                </a:solidFill>
                <a:effectLst/>
                <a:latin typeface="+mj-lt"/>
              </a:rPr>
              <a:t> stroomt van nature van warme naar koude gebieden en nooit spontaan van koud naar warm.</a:t>
            </a:r>
          </a:p>
          <a:p>
            <a:pPr marL="342900" indent="-342900" algn="l">
              <a:buFont typeface="Arial" panose="020B0604020202020204" pitchFamily="34" charset="0"/>
              <a:buChar char="•"/>
            </a:pPr>
            <a:r>
              <a:rPr lang="nl-NL" sz="2500" b="1" i="0" u="sng" dirty="0">
                <a:solidFill>
                  <a:srgbClr val="202122"/>
                </a:solidFill>
                <a:effectLst/>
                <a:latin typeface="+mj-lt"/>
              </a:rPr>
              <a:t>Arbeid</a:t>
            </a:r>
            <a:r>
              <a:rPr lang="nl-NL" sz="2500" b="0" i="0" dirty="0">
                <a:solidFill>
                  <a:srgbClr val="202122"/>
                </a:solidFill>
                <a:effectLst/>
                <a:latin typeface="+mj-lt"/>
              </a:rPr>
              <a:t> kan wel volledig in warmte, maar omgekeerd kan warmte nooit volledig in arbeid worden omgezet (dit feit werd met name ontdekt bij de ontwikkeling van de </a:t>
            </a:r>
            <a:r>
              <a:rPr lang="nl-NL" sz="2500" b="0" i="0" u="none" strike="noStrike" dirty="0">
                <a:solidFill>
                  <a:srgbClr val="202122"/>
                </a:solidFill>
                <a:effectLst/>
                <a:latin typeface="+mj-lt"/>
              </a:rPr>
              <a:t>stoommachine</a:t>
            </a:r>
            <a:r>
              <a:rPr lang="nl-NL" sz="2500" b="0" i="0" dirty="0">
                <a:solidFill>
                  <a:srgbClr val="202122"/>
                </a:solidFill>
                <a:effectLst/>
                <a:latin typeface="+mj-lt"/>
              </a:rPr>
              <a:t>)</a:t>
            </a:r>
          </a:p>
          <a:p>
            <a:pPr marL="342900" indent="-342900">
              <a:buFont typeface="Arial" panose="020B0604020202020204" pitchFamily="34" charset="0"/>
              <a:buChar char="•"/>
            </a:pPr>
            <a:r>
              <a:rPr lang="nl-NL" sz="2500" dirty="0">
                <a:solidFill>
                  <a:srgbClr val="202122"/>
                </a:solidFill>
                <a:latin typeface="+mj-lt"/>
              </a:rPr>
              <a:t>Nadenkend over de werking van thermische machines (de stoommachine) stelde men vast dat het onmogelijk is om alle warmte die je in de thermische machine (stoommachine) stopt volledig in de gewenste vorm van energie, bewegingsenergie, geleverde arbeid W (</a:t>
            </a:r>
            <a:r>
              <a:rPr lang="nl-NL" sz="2500" dirty="0" err="1">
                <a:solidFill>
                  <a:srgbClr val="202122"/>
                </a:solidFill>
                <a:latin typeface="+mj-lt"/>
              </a:rPr>
              <a:t>Work</a:t>
            </a:r>
            <a:r>
              <a:rPr lang="nl-NL" sz="2500" dirty="0">
                <a:solidFill>
                  <a:srgbClr val="202122"/>
                </a:solidFill>
                <a:latin typeface="+mj-lt"/>
              </a:rPr>
              <a:t>) om te zetten, je zult altijd een gedeelte van de toegevoerde energie “verliezen” als warmte die aan de omgeving wordt afgegeven.</a:t>
            </a:r>
            <a:endParaRPr lang="nl-BE" sz="2500" dirty="0">
              <a:solidFill>
                <a:srgbClr val="202122"/>
              </a:solidFill>
              <a:latin typeface="+mj-lt"/>
            </a:endParaRPr>
          </a:p>
        </p:txBody>
      </p:sp>
      <p:pic>
        <p:nvPicPr>
          <p:cNvPr id="8" name="Afbeelding 7">
            <a:extLst>
              <a:ext uri="{FF2B5EF4-FFF2-40B4-BE49-F238E27FC236}">
                <a16:creationId xmlns:a16="http://schemas.microsoft.com/office/drawing/2014/main" id="{E748CBD8-CDBF-427D-C4D3-9E9AE0F60394}"/>
              </a:ext>
            </a:extLst>
          </p:cNvPr>
          <p:cNvPicPr>
            <a:picLocks noChangeAspect="1"/>
          </p:cNvPicPr>
          <p:nvPr/>
        </p:nvPicPr>
        <p:blipFill>
          <a:blip r:embed="rId2"/>
          <a:stretch>
            <a:fillRect/>
          </a:stretch>
        </p:blipFill>
        <p:spPr>
          <a:xfrm>
            <a:off x="287867" y="1755377"/>
            <a:ext cx="7315200" cy="7315200"/>
          </a:xfrm>
          <a:prstGeom prst="rect">
            <a:avLst/>
          </a:prstGeom>
        </p:spPr>
      </p:pic>
    </p:spTree>
    <p:extLst>
      <p:ext uri="{BB962C8B-B14F-4D97-AF65-F5344CB8AC3E}">
        <p14:creationId xmlns:p14="http://schemas.microsoft.com/office/powerpoint/2010/main" val="3198671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F546626-4279-F935-BB8B-56626C39D9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53557" y="1648800"/>
            <a:ext cx="7498800" cy="7498800"/>
          </a:xfrm>
          <a:prstGeom prst="rect">
            <a:avLst/>
          </a:prstGeom>
          <a:solidFill>
            <a:srgbClr val="FFFFFF"/>
          </a:solidFill>
        </p:spPr>
      </p:pic>
      <p:sp>
        <p:nvSpPr>
          <p:cNvPr id="7" name="Tijdelijke aanduiding voor tekst 6">
            <a:extLst>
              <a:ext uri="{FF2B5EF4-FFF2-40B4-BE49-F238E27FC236}">
                <a16:creationId xmlns:a16="http://schemas.microsoft.com/office/drawing/2014/main" id="{BB2D7021-4D89-2095-0371-02E5F3CC70C5}"/>
              </a:ext>
            </a:extLst>
          </p:cNvPr>
          <p:cNvSpPr>
            <a:spLocks noGrp="1"/>
          </p:cNvSpPr>
          <p:nvPr>
            <p:ph type="body" sz="quarter" idx="17"/>
          </p:nvPr>
        </p:nvSpPr>
        <p:spPr>
          <a:xfrm>
            <a:off x="1050131" y="2265528"/>
            <a:ext cx="8217535" cy="6200379"/>
          </a:xfrm>
        </p:spPr>
        <p:txBody>
          <a:bodyPr>
            <a:noAutofit/>
          </a:bodyPr>
          <a:lstStyle/>
          <a:p>
            <a:pPr algn="just"/>
            <a:r>
              <a:rPr lang="nl-NL" sz="2000" i="0" dirty="0">
                <a:effectLst/>
                <a:latin typeface="+mj-lt"/>
              </a:rPr>
              <a:t>Beschouwen we twee warmtebronnen op verschillende temperaturen T1 en T2 (T1&gt;T2) die de eigenschap hebben dat de temperatuur niet verandert als men er warmte aan onttrekt of aan toevoert.</a:t>
            </a:r>
          </a:p>
          <a:p>
            <a:pPr algn="just"/>
            <a:r>
              <a:rPr lang="nl-NL" sz="2000" i="0" dirty="0">
                <a:effectLst/>
                <a:latin typeface="+mj-lt"/>
              </a:rPr>
              <a:t>We beschouwen de geleverde arbeid W positief als het systeem arbeid levert (</a:t>
            </a:r>
            <a:r>
              <a:rPr lang="nl-NL" sz="2000" i="0" dirty="0" err="1">
                <a:effectLst/>
                <a:latin typeface="+mj-lt"/>
              </a:rPr>
              <a:t>bvb</a:t>
            </a:r>
            <a:r>
              <a:rPr lang="nl-NL" sz="2000" i="0" dirty="0">
                <a:effectLst/>
                <a:latin typeface="+mj-lt"/>
              </a:rPr>
              <a:t> stoommachine)</a:t>
            </a:r>
          </a:p>
          <a:p>
            <a:pPr algn="just"/>
            <a:r>
              <a:rPr lang="nl-NL" sz="2000" i="0" dirty="0">
                <a:effectLst/>
                <a:latin typeface="+mj-lt"/>
              </a:rPr>
              <a:t>Q</a:t>
            </a:r>
            <a:r>
              <a:rPr lang="nl-NL" sz="2000" i="0" baseline="-25000" dirty="0">
                <a:effectLst/>
                <a:latin typeface="+mj-lt"/>
              </a:rPr>
              <a:t>IN</a:t>
            </a:r>
            <a:r>
              <a:rPr lang="nl-NL" sz="2000" i="0" dirty="0">
                <a:effectLst/>
                <a:latin typeface="+mj-lt"/>
              </a:rPr>
              <a:t> is positief als warmte vloeit van de warme bron met T1 naar het systeem</a:t>
            </a:r>
          </a:p>
          <a:p>
            <a:pPr algn="just"/>
            <a:r>
              <a:rPr lang="nl-NL" sz="2000" i="0" dirty="0">
                <a:effectLst/>
                <a:latin typeface="+mj-lt"/>
              </a:rPr>
              <a:t>Q</a:t>
            </a:r>
            <a:r>
              <a:rPr lang="nl-NL" sz="2000" i="0" baseline="-25000" dirty="0">
                <a:effectLst/>
                <a:latin typeface="+mj-lt"/>
              </a:rPr>
              <a:t>UIT</a:t>
            </a:r>
            <a:r>
              <a:rPr lang="nl-NL" sz="2000" i="0" dirty="0">
                <a:effectLst/>
                <a:latin typeface="+mj-lt"/>
              </a:rPr>
              <a:t> is positief als warmte afgevoerd wordt van het systeem naar de koudere bron met T2.</a:t>
            </a:r>
          </a:p>
          <a:p>
            <a:pPr algn="just"/>
            <a:endParaRPr lang="nl-NL" sz="2000" i="0" dirty="0">
              <a:effectLst/>
              <a:latin typeface="+mj-lt"/>
            </a:endParaRPr>
          </a:p>
          <a:p>
            <a:pPr algn="just"/>
            <a:r>
              <a:rPr lang="nl-NL" sz="2000" i="0" dirty="0">
                <a:effectLst/>
                <a:latin typeface="+mj-lt"/>
              </a:rPr>
              <a:t>Het systeem beschrijft een kringproces van </a:t>
            </a:r>
            <a:r>
              <a:rPr lang="nl-NL" sz="2000" i="0" dirty="0" err="1">
                <a:effectLst/>
                <a:latin typeface="+mj-lt"/>
              </a:rPr>
              <a:t>Carnot</a:t>
            </a:r>
            <a:r>
              <a:rPr lang="nl-NL" sz="2000" i="0" dirty="0">
                <a:effectLst/>
                <a:latin typeface="+mj-lt"/>
              </a:rPr>
              <a:t> als het systeem  enkel warmte wisselt met de twee warmtebronnen en arbeid levert of opneemt.</a:t>
            </a:r>
          </a:p>
          <a:p>
            <a:pPr algn="just"/>
            <a:r>
              <a:rPr lang="nl-NL" sz="2000" i="0" dirty="0">
                <a:effectLst/>
                <a:latin typeface="+mj-lt"/>
              </a:rPr>
              <a:t>Omdat de warmtewisseling met de warmtebron alleen mag geschieden wanneer het systeem op temperatuur T1 is en met de koude bron wanneer het systeem op temperatuur T2 is moet dit gebeuren gedurende twee isotherme toestandsveranderingen, (1-4 en 3-2)</a:t>
            </a:r>
          </a:p>
          <a:p>
            <a:pPr algn="just"/>
            <a:r>
              <a:rPr lang="nl-NL" sz="2000" i="0" dirty="0">
                <a:effectLst/>
                <a:latin typeface="+mj-lt"/>
              </a:rPr>
              <a:t>Het systeem kan van de ene temperatuur op de andere overgaan door </a:t>
            </a:r>
            <a:r>
              <a:rPr lang="nl-NL" sz="2000" i="0" dirty="0" err="1">
                <a:effectLst/>
                <a:latin typeface="+mj-lt"/>
              </a:rPr>
              <a:t>adiabatische</a:t>
            </a:r>
            <a:r>
              <a:rPr lang="nl-NL" sz="2000" i="0" dirty="0">
                <a:effectLst/>
                <a:latin typeface="+mj-lt"/>
              </a:rPr>
              <a:t> (of </a:t>
            </a:r>
            <a:r>
              <a:rPr lang="nl-NL" sz="2000" i="0" dirty="0" err="1">
                <a:effectLst/>
                <a:latin typeface="+mj-lt"/>
              </a:rPr>
              <a:t>isentropische</a:t>
            </a:r>
            <a:r>
              <a:rPr lang="nl-NL" sz="2000" i="0" dirty="0">
                <a:effectLst/>
                <a:latin typeface="+mj-lt"/>
              </a:rPr>
              <a:t>) toestandsveranderingen, (4-3 en 2-1); hier is dus geen warmte-uitwisseling.</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a:xfrm>
            <a:off x="998692" y="888883"/>
            <a:ext cx="16575629" cy="630355"/>
          </a:xfrm>
        </p:spPr>
        <p:txBody>
          <a:bodyPr anchor="t">
            <a:normAutofit/>
          </a:bodyPr>
          <a:lstStyle/>
          <a:p>
            <a:r>
              <a:rPr lang="nl-NL" dirty="0"/>
              <a:t>Kringprocessen</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a:xfrm>
            <a:off x="1057275" y="9306717"/>
            <a:ext cx="4114800" cy="547688"/>
          </a:xfrm>
        </p:spPr>
        <p:txBody>
          <a:bodyPr anchor="ctr">
            <a:normAutofit/>
          </a:bodyPr>
          <a:lstStyle/>
          <a:p>
            <a:pPr>
              <a:spcAft>
                <a:spcPts val="600"/>
              </a:spcAft>
            </a:pPr>
            <a:r>
              <a:rPr lang="nl-BE"/>
              <a:t>Pijler Technologie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a:xfrm>
            <a:off x="11901489" y="9306717"/>
            <a:ext cx="3770311" cy="547688"/>
          </a:xfrm>
        </p:spPr>
        <p:txBody>
          <a:bodyPr anchor="ctr">
            <a:normAutofit/>
          </a:bodyPr>
          <a:lstStyle/>
          <a:p>
            <a:pPr>
              <a:spcAft>
                <a:spcPts val="600"/>
              </a:spcAft>
            </a:pPr>
            <a:fld id="{B7527A74-2D87-4307-9531-5A57D9647EEB}" type="slidenum">
              <a:rPr lang="nl-BE" smtClean="0"/>
              <a:pPr>
                <a:spcAft>
                  <a:spcPts val="600"/>
                </a:spcAft>
              </a:pPr>
              <a:t>41</a:t>
            </a:fld>
            <a:endParaRPr lang="nl-BE"/>
          </a:p>
        </p:txBody>
      </p:sp>
    </p:spTree>
    <p:extLst>
      <p:ext uri="{BB962C8B-B14F-4D97-AF65-F5344CB8AC3E}">
        <p14:creationId xmlns:p14="http://schemas.microsoft.com/office/powerpoint/2010/main" val="777347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Theoretisch kringprocessen</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42</a:t>
            </a:fld>
            <a:endParaRPr lang="nl-BE" dirty="0"/>
          </a:p>
        </p:txBody>
      </p:sp>
      <p:sp>
        <p:nvSpPr>
          <p:cNvPr id="7" name="Tijdelijke aanduiding voor tekst 6">
            <a:extLst>
              <a:ext uri="{FF2B5EF4-FFF2-40B4-BE49-F238E27FC236}">
                <a16:creationId xmlns:a16="http://schemas.microsoft.com/office/drawing/2014/main" id="{BB2D7021-4D89-2095-0371-02E5F3CC70C5}"/>
              </a:ext>
            </a:extLst>
          </p:cNvPr>
          <p:cNvSpPr>
            <a:spLocks noGrp="1"/>
          </p:cNvSpPr>
          <p:nvPr>
            <p:ph type="body" sz="quarter" idx="17"/>
          </p:nvPr>
        </p:nvSpPr>
        <p:spPr>
          <a:xfrm>
            <a:off x="998692" y="2129633"/>
            <a:ext cx="16575628" cy="6933685"/>
          </a:xfrm>
        </p:spPr>
        <p:txBody>
          <a:bodyPr/>
          <a:lstStyle/>
          <a:p>
            <a:pPr algn="l"/>
            <a:r>
              <a:rPr lang="nl-NL" sz="2000" b="1" i="0" dirty="0" err="1">
                <a:solidFill>
                  <a:srgbClr val="111111"/>
                </a:solidFill>
                <a:effectLst/>
                <a:latin typeface="+mj-lt"/>
              </a:rPr>
              <a:t>Carnot</a:t>
            </a:r>
            <a:r>
              <a:rPr lang="nl-NL" sz="2000" b="1" i="0" dirty="0">
                <a:solidFill>
                  <a:srgbClr val="111111"/>
                </a:solidFill>
                <a:effectLst/>
                <a:latin typeface="+mj-lt"/>
              </a:rPr>
              <a:t>-proces</a:t>
            </a:r>
            <a:r>
              <a:rPr lang="nl-NL" sz="2000" b="0" i="0" dirty="0">
                <a:solidFill>
                  <a:srgbClr val="111111"/>
                </a:solidFill>
                <a:effectLst/>
                <a:latin typeface="+mj-lt"/>
              </a:rPr>
              <a:t>:</a:t>
            </a:r>
          </a:p>
          <a:p>
            <a:pPr marL="800100" lvl="1" indent="-342900" algn="l">
              <a:buFont typeface="Arial" panose="020B0604020202020204" pitchFamily="34" charset="0"/>
              <a:buChar char="•"/>
            </a:pPr>
            <a:r>
              <a:rPr lang="nl-NL" sz="2000" b="1" i="0" dirty="0">
                <a:solidFill>
                  <a:srgbClr val="111111"/>
                </a:solidFill>
                <a:effectLst/>
                <a:latin typeface="+mj-lt"/>
              </a:rPr>
              <a:t>Beschrijving</a:t>
            </a:r>
            <a:r>
              <a:rPr lang="nl-NL" sz="2000" b="0" i="0" dirty="0">
                <a:solidFill>
                  <a:srgbClr val="111111"/>
                </a:solidFill>
                <a:effectLst/>
                <a:latin typeface="+mj-lt"/>
              </a:rPr>
              <a:t>: Het ideale kringproces met het hoogste theoretische rendement. Het bestaat uit twee isotherme en twee </a:t>
            </a:r>
            <a:r>
              <a:rPr lang="nl-NL" sz="2000" b="0" i="0" dirty="0" err="1">
                <a:solidFill>
                  <a:srgbClr val="111111"/>
                </a:solidFill>
                <a:effectLst/>
                <a:latin typeface="+mj-lt"/>
              </a:rPr>
              <a:t>adiabatische</a:t>
            </a:r>
            <a:r>
              <a:rPr lang="nl-NL" sz="2000" b="0" i="0" dirty="0">
                <a:solidFill>
                  <a:srgbClr val="111111"/>
                </a:solidFill>
                <a:effectLst/>
                <a:latin typeface="+mj-lt"/>
              </a:rPr>
              <a:t> processen.</a:t>
            </a:r>
          </a:p>
          <a:p>
            <a:pPr marL="800100" lvl="1" indent="-342900" algn="l">
              <a:buFont typeface="Arial" panose="020B0604020202020204" pitchFamily="34" charset="0"/>
              <a:buChar char="•"/>
            </a:pPr>
            <a:r>
              <a:rPr lang="nl-NL" sz="2000" b="1" i="0" dirty="0">
                <a:solidFill>
                  <a:srgbClr val="111111"/>
                </a:solidFill>
                <a:effectLst/>
                <a:latin typeface="+mj-lt"/>
              </a:rPr>
              <a:t>Voorbeeld</a:t>
            </a:r>
            <a:r>
              <a:rPr lang="nl-NL" sz="2000" b="0" i="0" dirty="0">
                <a:solidFill>
                  <a:srgbClr val="111111"/>
                </a:solidFill>
                <a:effectLst/>
                <a:latin typeface="+mj-lt"/>
              </a:rPr>
              <a:t>: Een </a:t>
            </a:r>
            <a:r>
              <a:rPr lang="nl-NL" sz="2000" b="0" i="0" dirty="0" err="1">
                <a:solidFill>
                  <a:srgbClr val="111111"/>
                </a:solidFill>
                <a:effectLst/>
                <a:latin typeface="+mj-lt"/>
              </a:rPr>
              <a:t>Carnot</a:t>
            </a:r>
            <a:r>
              <a:rPr lang="nl-NL" sz="2000" b="0" i="0" dirty="0">
                <a:solidFill>
                  <a:srgbClr val="111111"/>
                </a:solidFill>
                <a:effectLst/>
                <a:latin typeface="+mj-lt"/>
              </a:rPr>
              <a:t>-warmtepomp die warmte van een koude naar een warme omgeving verplaatst met maximale efficiëntie.</a:t>
            </a:r>
          </a:p>
          <a:p>
            <a:pPr algn="l"/>
            <a:r>
              <a:rPr lang="nl-NL" sz="2000" b="1" i="0" dirty="0" err="1">
                <a:solidFill>
                  <a:srgbClr val="111111"/>
                </a:solidFill>
                <a:effectLst/>
                <a:latin typeface="+mj-lt"/>
              </a:rPr>
              <a:t>Rankine</a:t>
            </a:r>
            <a:r>
              <a:rPr lang="nl-NL" sz="2000" b="1" i="0" dirty="0">
                <a:solidFill>
                  <a:srgbClr val="111111"/>
                </a:solidFill>
                <a:effectLst/>
                <a:latin typeface="+mj-lt"/>
              </a:rPr>
              <a:t>-proces</a:t>
            </a:r>
            <a:r>
              <a:rPr lang="nl-NL" sz="2000" b="0" i="0" dirty="0">
                <a:solidFill>
                  <a:srgbClr val="111111"/>
                </a:solidFill>
                <a:effectLst/>
                <a:latin typeface="+mj-lt"/>
              </a:rPr>
              <a:t>:</a:t>
            </a:r>
          </a:p>
          <a:p>
            <a:pPr marL="800100" lvl="1" indent="-342900" algn="l">
              <a:buFont typeface="Arial" panose="020B0604020202020204" pitchFamily="34" charset="0"/>
              <a:buChar char="•"/>
            </a:pPr>
            <a:r>
              <a:rPr lang="nl-NL" sz="2000" b="1" i="0" dirty="0">
                <a:solidFill>
                  <a:srgbClr val="111111"/>
                </a:solidFill>
                <a:effectLst/>
                <a:latin typeface="+mj-lt"/>
              </a:rPr>
              <a:t>Beschrijving</a:t>
            </a:r>
            <a:r>
              <a:rPr lang="nl-NL" sz="2000" b="0" i="0" dirty="0">
                <a:solidFill>
                  <a:srgbClr val="111111"/>
                </a:solidFill>
                <a:effectLst/>
                <a:latin typeface="+mj-lt"/>
              </a:rPr>
              <a:t>: Veel gebruikt in stoomturbines, dit proces omvat verdamping en condensatie van een werkvloeistof.</a:t>
            </a:r>
          </a:p>
          <a:p>
            <a:pPr marL="800100" lvl="1" indent="-342900" algn="l">
              <a:buFont typeface="Arial" panose="020B0604020202020204" pitchFamily="34" charset="0"/>
              <a:buChar char="•"/>
            </a:pPr>
            <a:r>
              <a:rPr lang="nl-NL" sz="2000" b="1" i="0" dirty="0">
                <a:solidFill>
                  <a:srgbClr val="111111"/>
                </a:solidFill>
                <a:effectLst/>
                <a:latin typeface="+mj-lt"/>
              </a:rPr>
              <a:t>Voorbeeld</a:t>
            </a:r>
            <a:r>
              <a:rPr lang="nl-NL" sz="2000" b="0" i="0" dirty="0">
                <a:solidFill>
                  <a:srgbClr val="111111"/>
                </a:solidFill>
                <a:effectLst/>
                <a:latin typeface="+mj-lt"/>
              </a:rPr>
              <a:t>: Een conventionele stoomkrachtcentrale die elektriciteit opwekt door water te verdampen en de stoom door een turbine te leiden.</a:t>
            </a:r>
          </a:p>
          <a:p>
            <a:pPr algn="l"/>
            <a:r>
              <a:rPr lang="nl-NL" sz="2000" b="1" i="0" dirty="0" err="1">
                <a:solidFill>
                  <a:srgbClr val="111111"/>
                </a:solidFill>
                <a:effectLst/>
                <a:latin typeface="+mj-lt"/>
              </a:rPr>
              <a:t>Brayton</a:t>
            </a:r>
            <a:r>
              <a:rPr lang="nl-NL" sz="2000" b="1" i="0" dirty="0">
                <a:solidFill>
                  <a:srgbClr val="111111"/>
                </a:solidFill>
                <a:effectLst/>
                <a:latin typeface="+mj-lt"/>
              </a:rPr>
              <a:t>-proces</a:t>
            </a:r>
            <a:r>
              <a:rPr lang="nl-NL" sz="2000" b="0" i="0" dirty="0">
                <a:solidFill>
                  <a:srgbClr val="111111"/>
                </a:solidFill>
                <a:effectLst/>
                <a:latin typeface="+mj-lt"/>
              </a:rPr>
              <a:t>:</a:t>
            </a:r>
          </a:p>
          <a:p>
            <a:pPr marL="800100" lvl="1" indent="-342900" algn="l">
              <a:buFont typeface="Arial" panose="020B0604020202020204" pitchFamily="34" charset="0"/>
              <a:buChar char="•"/>
            </a:pPr>
            <a:r>
              <a:rPr lang="nl-NL" sz="2000" b="1" i="0" dirty="0">
                <a:solidFill>
                  <a:srgbClr val="111111"/>
                </a:solidFill>
                <a:effectLst/>
                <a:latin typeface="+mj-lt"/>
              </a:rPr>
              <a:t>Beschrijving</a:t>
            </a:r>
            <a:r>
              <a:rPr lang="nl-NL" sz="2000" b="0" i="0" dirty="0">
                <a:solidFill>
                  <a:srgbClr val="111111"/>
                </a:solidFill>
                <a:effectLst/>
                <a:latin typeface="+mj-lt"/>
              </a:rPr>
              <a:t>: Gebruikt in gasturbines, dit proces bestaat uit twee </a:t>
            </a:r>
            <a:r>
              <a:rPr lang="nl-NL" sz="2000" b="0" i="0" dirty="0" err="1">
                <a:solidFill>
                  <a:srgbClr val="111111"/>
                </a:solidFill>
                <a:effectLst/>
                <a:latin typeface="+mj-lt"/>
              </a:rPr>
              <a:t>isobare</a:t>
            </a:r>
            <a:r>
              <a:rPr lang="nl-NL" sz="2000" b="0" i="0" dirty="0">
                <a:solidFill>
                  <a:srgbClr val="111111"/>
                </a:solidFill>
                <a:effectLst/>
                <a:latin typeface="+mj-lt"/>
              </a:rPr>
              <a:t> en twee </a:t>
            </a:r>
            <a:r>
              <a:rPr lang="nl-NL" sz="2000" b="0" i="0" dirty="0" err="1">
                <a:solidFill>
                  <a:srgbClr val="111111"/>
                </a:solidFill>
                <a:effectLst/>
                <a:latin typeface="+mj-lt"/>
              </a:rPr>
              <a:t>adiabatische</a:t>
            </a:r>
            <a:r>
              <a:rPr lang="nl-NL" sz="2000" b="0" i="0" dirty="0">
                <a:solidFill>
                  <a:srgbClr val="111111"/>
                </a:solidFill>
                <a:effectLst/>
                <a:latin typeface="+mj-lt"/>
              </a:rPr>
              <a:t> processen.</a:t>
            </a:r>
          </a:p>
          <a:p>
            <a:pPr marL="800100" lvl="1" indent="-342900" algn="l">
              <a:buFont typeface="Arial" panose="020B0604020202020204" pitchFamily="34" charset="0"/>
              <a:buChar char="•"/>
            </a:pPr>
            <a:r>
              <a:rPr lang="nl-NL" sz="2000" b="1" i="0" dirty="0">
                <a:solidFill>
                  <a:srgbClr val="111111"/>
                </a:solidFill>
                <a:effectLst/>
                <a:latin typeface="+mj-lt"/>
              </a:rPr>
              <a:t>Voorbeeld</a:t>
            </a:r>
            <a:r>
              <a:rPr lang="nl-NL" sz="2000" b="0" i="0" dirty="0">
                <a:solidFill>
                  <a:srgbClr val="111111"/>
                </a:solidFill>
                <a:effectLst/>
                <a:latin typeface="+mj-lt"/>
              </a:rPr>
              <a:t>: Een straalmotor in een vliegtuig die lucht comprimeert, verbrandt en uitlaatgassen uitzet om stuwkracht te genereren.</a:t>
            </a:r>
          </a:p>
          <a:p>
            <a:pPr algn="l"/>
            <a:r>
              <a:rPr lang="nl-NL" sz="2000" b="1" i="0" dirty="0">
                <a:solidFill>
                  <a:srgbClr val="111111"/>
                </a:solidFill>
                <a:effectLst/>
                <a:latin typeface="+mj-lt"/>
              </a:rPr>
              <a:t>Otto-proces</a:t>
            </a:r>
            <a:r>
              <a:rPr lang="nl-NL" sz="2000" b="0" i="0" dirty="0">
                <a:solidFill>
                  <a:srgbClr val="111111"/>
                </a:solidFill>
                <a:effectLst/>
                <a:latin typeface="+mj-lt"/>
              </a:rPr>
              <a:t>:</a:t>
            </a:r>
          </a:p>
          <a:p>
            <a:pPr marL="800100" lvl="1" indent="-342900" algn="l">
              <a:buFont typeface="Arial" panose="020B0604020202020204" pitchFamily="34" charset="0"/>
              <a:buChar char="•"/>
            </a:pPr>
            <a:r>
              <a:rPr lang="nl-NL" sz="2000" b="1" i="0" dirty="0">
                <a:solidFill>
                  <a:srgbClr val="111111"/>
                </a:solidFill>
                <a:effectLst/>
                <a:latin typeface="+mj-lt"/>
              </a:rPr>
              <a:t>Beschrijving</a:t>
            </a:r>
            <a:r>
              <a:rPr lang="nl-NL" sz="2000" b="0" i="0" dirty="0">
                <a:solidFill>
                  <a:srgbClr val="111111"/>
                </a:solidFill>
                <a:effectLst/>
                <a:latin typeface="+mj-lt"/>
              </a:rPr>
              <a:t>: Het kringproces dat wordt gebruikt in benzinemotoren en bestaat uit twee </a:t>
            </a:r>
            <a:r>
              <a:rPr lang="nl-NL" sz="2000" b="0" i="0" dirty="0" err="1">
                <a:solidFill>
                  <a:srgbClr val="111111"/>
                </a:solidFill>
                <a:effectLst/>
                <a:latin typeface="+mj-lt"/>
              </a:rPr>
              <a:t>isochore</a:t>
            </a:r>
            <a:r>
              <a:rPr lang="nl-NL" sz="2000" b="0" i="0" dirty="0">
                <a:solidFill>
                  <a:srgbClr val="111111"/>
                </a:solidFill>
                <a:effectLst/>
                <a:latin typeface="+mj-lt"/>
              </a:rPr>
              <a:t> en twee </a:t>
            </a:r>
            <a:r>
              <a:rPr lang="nl-NL" sz="2000" b="0" i="0" dirty="0" err="1">
                <a:solidFill>
                  <a:srgbClr val="111111"/>
                </a:solidFill>
                <a:effectLst/>
                <a:latin typeface="+mj-lt"/>
              </a:rPr>
              <a:t>adiabatische</a:t>
            </a:r>
            <a:r>
              <a:rPr lang="nl-NL" sz="2000" b="0" i="0" dirty="0">
                <a:solidFill>
                  <a:srgbClr val="111111"/>
                </a:solidFill>
                <a:effectLst/>
                <a:latin typeface="+mj-lt"/>
              </a:rPr>
              <a:t> processen.</a:t>
            </a:r>
          </a:p>
          <a:p>
            <a:pPr marL="800100" lvl="1" indent="-342900" algn="l">
              <a:buFont typeface="Arial" panose="020B0604020202020204" pitchFamily="34" charset="0"/>
              <a:buChar char="•"/>
            </a:pPr>
            <a:r>
              <a:rPr lang="nl-NL" sz="2000" b="1" i="0" dirty="0">
                <a:solidFill>
                  <a:srgbClr val="111111"/>
                </a:solidFill>
                <a:effectLst/>
                <a:latin typeface="+mj-lt"/>
              </a:rPr>
              <a:t>Voorbeeld</a:t>
            </a:r>
            <a:r>
              <a:rPr lang="nl-NL" sz="2000" b="0" i="0" dirty="0">
                <a:solidFill>
                  <a:srgbClr val="111111"/>
                </a:solidFill>
                <a:effectLst/>
                <a:latin typeface="+mj-lt"/>
              </a:rPr>
              <a:t>: De werking van een typische benzineauto waarbij de brandstof-luchtmengsel wordt gecomprimeerd, verbrand en uitgestoten.</a:t>
            </a:r>
          </a:p>
          <a:p>
            <a:pPr algn="l"/>
            <a:r>
              <a:rPr lang="nl-NL" sz="2000" b="1" i="0" dirty="0" err="1">
                <a:solidFill>
                  <a:srgbClr val="111111"/>
                </a:solidFill>
                <a:effectLst/>
                <a:latin typeface="+mj-lt"/>
              </a:rPr>
              <a:t>Stirling</a:t>
            </a:r>
            <a:r>
              <a:rPr lang="nl-NL" sz="2000" b="1" i="0" dirty="0">
                <a:solidFill>
                  <a:srgbClr val="111111"/>
                </a:solidFill>
                <a:effectLst/>
                <a:latin typeface="+mj-lt"/>
              </a:rPr>
              <a:t>-proces</a:t>
            </a:r>
            <a:r>
              <a:rPr lang="nl-NL" sz="2000" b="0" i="0" dirty="0">
                <a:solidFill>
                  <a:srgbClr val="111111"/>
                </a:solidFill>
                <a:effectLst/>
                <a:latin typeface="+mj-lt"/>
              </a:rPr>
              <a:t>:</a:t>
            </a:r>
          </a:p>
          <a:p>
            <a:pPr marL="800100" lvl="1" indent="-342900" algn="l">
              <a:buFont typeface="Arial" panose="020B0604020202020204" pitchFamily="34" charset="0"/>
              <a:buChar char="•"/>
            </a:pPr>
            <a:r>
              <a:rPr lang="nl-NL" sz="2000" b="1" i="0" dirty="0">
                <a:solidFill>
                  <a:srgbClr val="111111"/>
                </a:solidFill>
                <a:effectLst/>
                <a:latin typeface="+mj-lt"/>
              </a:rPr>
              <a:t>Beschrijving</a:t>
            </a:r>
            <a:r>
              <a:rPr lang="nl-NL" sz="2000" b="0" i="0" dirty="0">
                <a:solidFill>
                  <a:srgbClr val="111111"/>
                </a:solidFill>
                <a:effectLst/>
                <a:latin typeface="+mj-lt"/>
              </a:rPr>
              <a:t>: Een efficiënt kringproces dat werkt met een constante hoeveelheid gas en bestaat uit twee isotherme en twee </a:t>
            </a:r>
            <a:r>
              <a:rPr lang="nl-NL" sz="2000" b="0" i="0" dirty="0" err="1">
                <a:solidFill>
                  <a:srgbClr val="111111"/>
                </a:solidFill>
                <a:effectLst/>
                <a:latin typeface="+mj-lt"/>
              </a:rPr>
              <a:t>isochore</a:t>
            </a:r>
            <a:r>
              <a:rPr lang="nl-NL" sz="2000" b="0" i="0" dirty="0">
                <a:solidFill>
                  <a:srgbClr val="111111"/>
                </a:solidFill>
                <a:effectLst/>
                <a:latin typeface="+mj-lt"/>
              </a:rPr>
              <a:t> processen.</a:t>
            </a:r>
          </a:p>
          <a:p>
            <a:pPr marL="800100" lvl="1" indent="-342900" algn="l">
              <a:buFont typeface="Arial" panose="020B0604020202020204" pitchFamily="34" charset="0"/>
              <a:buChar char="•"/>
            </a:pPr>
            <a:r>
              <a:rPr lang="nl-NL" sz="2000" b="1" i="0" dirty="0">
                <a:solidFill>
                  <a:srgbClr val="111111"/>
                </a:solidFill>
                <a:effectLst/>
                <a:latin typeface="+mj-lt"/>
              </a:rPr>
              <a:t>Voorbeeld</a:t>
            </a:r>
            <a:r>
              <a:rPr lang="nl-NL" sz="2000" b="0" i="0" dirty="0">
                <a:solidFill>
                  <a:srgbClr val="111111"/>
                </a:solidFill>
                <a:effectLst/>
                <a:latin typeface="+mj-lt"/>
              </a:rPr>
              <a:t>: Een Stirlingmotor die warmte van een externe bron omzet in mechanische energie, vaak gebruikt in onderzeeërs en sommige energieopwekkingssystemen.</a:t>
            </a:r>
          </a:p>
          <a:p>
            <a:endParaRPr lang="nl-BE" sz="2500" dirty="0">
              <a:solidFill>
                <a:srgbClr val="202122"/>
              </a:solidFill>
              <a:latin typeface="+mj-lt"/>
            </a:endParaRPr>
          </a:p>
        </p:txBody>
      </p:sp>
    </p:spTree>
    <p:extLst>
      <p:ext uri="{BB962C8B-B14F-4D97-AF65-F5344CB8AC3E}">
        <p14:creationId xmlns:p14="http://schemas.microsoft.com/office/powerpoint/2010/main" val="1723930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Theoretisch kringprocessen- </a:t>
            </a:r>
            <a:r>
              <a:rPr lang="nl-NL" dirty="0" err="1"/>
              <a:t>Carnot</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43</a:t>
            </a:fld>
            <a:endParaRPr lang="nl-BE" dirty="0"/>
          </a:p>
        </p:txBody>
      </p:sp>
      <p:sp>
        <p:nvSpPr>
          <p:cNvPr id="7" name="Tijdelijke aanduiding voor tekst 6">
            <a:extLst>
              <a:ext uri="{FF2B5EF4-FFF2-40B4-BE49-F238E27FC236}">
                <a16:creationId xmlns:a16="http://schemas.microsoft.com/office/drawing/2014/main" id="{BB2D7021-4D89-2095-0371-02E5F3CC70C5}"/>
              </a:ext>
            </a:extLst>
          </p:cNvPr>
          <p:cNvSpPr>
            <a:spLocks noGrp="1"/>
          </p:cNvSpPr>
          <p:nvPr>
            <p:ph type="body" sz="quarter" idx="17"/>
          </p:nvPr>
        </p:nvSpPr>
        <p:spPr>
          <a:xfrm>
            <a:off x="998692" y="2129633"/>
            <a:ext cx="8360461" cy="6933685"/>
          </a:xfrm>
        </p:spPr>
        <p:txBody>
          <a:bodyPr/>
          <a:lstStyle/>
          <a:p>
            <a:pPr algn="l"/>
            <a:r>
              <a:rPr lang="nl-NL" sz="2000" b="1" dirty="0">
                <a:solidFill>
                  <a:srgbClr val="111111"/>
                </a:solidFill>
                <a:latin typeface="+mj-lt"/>
              </a:rPr>
              <a:t>Beschrijving</a:t>
            </a:r>
            <a:r>
              <a:rPr lang="nl-NL" sz="2000" b="0" i="0" dirty="0">
                <a:solidFill>
                  <a:srgbClr val="111111"/>
                </a:solidFill>
                <a:effectLst/>
                <a:latin typeface="+mj-lt"/>
              </a:rPr>
              <a:t>:</a:t>
            </a:r>
          </a:p>
          <a:p>
            <a:pPr algn="l"/>
            <a:endParaRPr lang="nl-NL" sz="2000" b="0" i="0" dirty="0">
              <a:solidFill>
                <a:srgbClr val="111111"/>
              </a:solidFill>
              <a:effectLst/>
              <a:latin typeface="+mj-lt"/>
            </a:endParaRPr>
          </a:p>
          <a:p>
            <a:r>
              <a:rPr lang="nl-NL" sz="2000" dirty="0">
                <a:latin typeface="+mj-lt"/>
              </a:rPr>
              <a:t>De </a:t>
            </a:r>
            <a:r>
              <a:rPr lang="nl-NL" sz="2000" dirty="0" err="1">
                <a:latin typeface="+mj-lt"/>
              </a:rPr>
              <a:t>Carnot</a:t>
            </a:r>
            <a:r>
              <a:rPr lang="nl-NL" sz="2000" dirty="0">
                <a:latin typeface="+mj-lt"/>
              </a:rPr>
              <a:t>-cyclus is een theoretisch ideaal thermodynamisch kringproces dat bestaat uit vier omkeerbare stappen. Hier is een overzicht van de stappen in de </a:t>
            </a:r>
            <a:r>
              <a:rPr lang="nl-NL" sz="2000" dirty="0" err="1">
                <a:latin typeface="+mj-lt"/>
              </a:rPr>
              <a:t>Carnot</a:t>
            </a:r>
            <a:r>
              <a:rPr lang="nl-NL" sz="2000" dirty="0">
                <a:latin typeface="+mj-lt"/>
              </a:rPr>
              <a:t>-cyclus:</a:t>
            </a:r>
          </a:p>
          <a:p>
            <a:endParaRPr lang="nl-NL" sz="2000" dirty="0">
              <a:latin typeface="+mj-lt"/>
            </a:endParaRPr>
          </a:p>
          <a:p>
            <a:pPr>
              <a:buFont typeface="+mj-lt"/>
              <a:buAutoNum type="arabicPeriod"/>
            </a:pPr>
            <a:r>
              <a:rPr lang="nl-NL" sz="2000" b="1" dirty="0">
                <a:latin typeface="+mj-lt"/>
              </a:rPr>
              <a:t> Isotherme expansie</a:t>
            </a:r>
            <a:r>
              <a:rPr lang="nl-NL" sz="2000" dirty="0">
                <a:latin typeface="+mj-lt"/>
              </a:rPr>
              <a:t>: Het gas in de cilinder neemt warmte op van een warmtereservoir bij een constante hoge temperatuur. Tijdens deze fase zet het gas uit en verricht het arbeid op de omgeving.</a:t>
            </a:r>
          </a:p>
          <a:p>
            <a:pPr>
              <a:buFont typeface="+mj-lt"/>
              <a:buAutoNum type="arabicPeriod"/>
            </a:pPr>
            <a:r>
              <a:rPr lang="nl-NL" sz="2000" b="1" dirty="0">
                <a:latin typeface="+mj-lt"/>
              </a:rPr>
              <a:t> </a:t>
            </a:r>
            <a:r>
              <a:rPr lang="nl-NL" sz="2000" b="1" dirty="0" err="1">
                <a:latin typeface="+mj-lt"/>
              </a:rPr>
              <a:t>Adiabatische</a:t>
            </a:r>
            <a:r>
              <a:rPr lang="nl-NL" sz="2000" b="1" dirty="0">
                <a:latin typeface="+mj-lt"/>
              </a:rPr>
              <a:t> expansie</a:t>
            </a:r>
            <a:r>
              <a:rPr lang="nl-NL" sz="2000" dirty="0">
                <a:latin typeface="+mj-lt"/>
              </a:rPr>
              <a:t>: Het gas blijft uitzetten zonder warmte-uitwisseling met de omgeving. Hierdoor daalt de temperatuur van het gas tot een lagere temperatuur.</a:t>
            </a:r>
          </a:p>
          <a:p>
            <a:pPr>
              <a:buFont typeface="+mj-lt"/>
              <a:buAutoNum type="arabicPeriod"/>
            </a:pPr>
            <a:r>
              <a:rPr lang="nl-NL" sz="2000" b="1" dirty="0">
                <a:latin typeface="+mj-lt"/>
              </a:rPr>
              <a:t> Isotherme compressie</a:t>
            </a:r>
            <a:r>
              <a:rPr lang="nl-NL" sz="2000" dirty="0">
                <a:latin typeface="+mj-lt"/>
              </a:rPr>
              <a:t>: Het gas geeft warmte af aan een </a:t>
            </a:r>
            <a:r>
              <a:rPr lang="nl-NL" sz="2000" dirty="0" err="1">
                <a:latin typeface="+mj-lt"/>
              </a:rPr>
              <a:t>koudereservoir</a:t>
            </a:r>
            <a:r>
              <a:rPr lang="nl-NL" sz="2000" dirty="0">
                <a:latin typeface="+mj-lt"/>
              </a:rPr>
              <a:t> bij een constante lage temperatuur .Tijdens deze fase wordt het gas gecomprimeerd.</a:t>
            </a:r>
          </a:p>
          <a:p>
            <a:pPr>
              <a:buFont typeface="+mj-lt"/>
              <a:buAutoNum type="arabicPeriod"/>
            </a:pPr>
            <a:r>
              <a:rPr lang="nl-NL" sz="2000" b="1" dirty="0">
                <a:latin typeface="+mj-lt"/>
              </a:rPr>
              <a:t> </a:t>
            </a:r>
            <a:r>
              <a:rPr lang="nl-NL" sz="2000" b="1" dirty="0" err="1">
                <a:latin typeface="+mj-lt"/>
              </a:rPr>
              <a:t>Adiabatische</a:t>
            </a:r>
            <a:r>
              <a:rPr lang="nl-NL" sz="2000" b="1" dirty="0">
                <a:latin typeface="+mj-lt"/>
              </a:rPr>
              <a:t> compressie</a:t>
            </a:r>
            <a:r>
              <a:rPr lang="nl-NL" sz="2000" dirty="0">
                <a:latin typeface="+mj-lt"/>
              </a:rPr>
              <a:t>: Het gas wordt verder gecomprimeerd zonder warmte-uitwisseling, waardoor de temperatuur weer stijgt tot de oorspronkelijke hoge temperatuur.</a:t>
            </a:r>
          </a:p>
          <a:p>
            <a:endParaRPr lang="nl-BE" sz="2500" dirty="0">
              <a:solidFill>
                <a:srgbClr val="202122"/>
              </a:solidFill>
              <a:latin typeface="+mj-lt"/>
            </a:endParaRPr>
          </a:p>
          <a:p>
            <a:pPr algn="l"/>
            <a:r>
              <a:rPr lang="nl-NL" sz="2000" b="0" i="0" dirty="0">
                <a:solidFill>
                  <a:srgbClr val="111111"/>
                </a:solidFill>
                <a:effectLst/>
                <a:latin typeface="+mj-lt"/>
              </a:rPr>
              <a:t>.</a:t>
            </a:r>
          </a:p>
          <a:p>
            <a:endParaRPr lang="nl-BE" sz="2500" dirty="0">
              <a:solidFill>
                <a:srgbClr val="202122"/>
              </a:solidFill>
              <a:latin typeface="+mj-lt"/>
            </a:endParaRPr>
          </a:p>
        </p:txBody>
      </p:sp>
      <p:pic>
        <p:nvPicPr>
          <p:cNvPr id="1027" name="Picture 3" descr="Lightbox">
            <a:extLst>
              <a:ext uri="{FF2B5EF4-FFF2-40B4-BE49-F238E27FC236}">
                <a16:creationId xmlns:a16="http://schemas.microsoft.com/office/drawing/2014/main" id="{C625B491-3A20-4444-A02B-89F593F55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5993" y="2129633"/>
            <a:ext cx="7739063"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831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Theoretisch kringprocessen- </a:t>
            </a:r>
            <a:r>
              <a:rPr lang="nl-NL" dirty="0" err="1"/>
              <a:t>Rankine</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44</a:t>
            </a:fld>
            <a:endParaRPr lang="nl-BE" dirty="0"/>
          </a:p>
        </p:txBody>
      </p:sp>
      <p:sp>
        <p:nvSpPr>
          <p:cNvPr id="9" name="Tijdelijke aanduiding voor tekst 6">
            <a:extLst>
              <a:ext uri="{FF2B5EF4-FFF2-40B4-BE49-F238E27FC236}">
                <a16:creationId xmlns:a16="http://schemas.microsoft.com/office/drawing/2014/main" id="{562DE8EC-1772-C9F3-25D3-7A8EDA79BF14}"/>
              </a:ext>
            </a:extLst>
          </p:cNvPr>
          <p:cNvSpPr txBox="1">
            <a:spLocks/>
          </p:cNvSpPr>
          <p:nvPr/>
        </p:nvSpPr>
        <p:spPr>
          <a:xfrm>
            <a:off x="998692" y="1992573"/>
            <a:ext cx="9291720" cy="7206018"/>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dirty="0">
                <a:solidFill>
                  <a:srgbClr val="111111"/>
                </a:solidFill>
                <a:latin typeface="+mj-lt"/>
              </a:rPr>
              <a:t>Beschrijving</a:t>
            </a:r>
          </a:p>
          <a:p>
            <a:endParaRPr lang="nl-NL" sz="2000" b="1" dirty="0">
              <a:solidFill>
                <a:srgbClr val="111111"/>
              </a:solidFill>
              <a:latin typeface="+mj-lt"/>
            </a:endParaRPr>
          </a:p>
          <a:p>
            <a:pPr algn="l"/>
            <a:r>
              <a:rPr lang="nl-NL" sz="2000" b="0" i="0" dirty="0">
                <a:solidFill>
                  <a:srgbClr val="111111"/>
                </a:solidFill>
                <a:effectLst/>
                <a:latin typeface="+mj-lt"/>
              </a:rPr>
              <a:t>Een typisch voorbeeld van de </a:t>
            </a:r>
            <a:r>
              <a:rPr lang="nl-NL" sz="2000" b="0" i="0" dirty="0" err="1">
                <a:solidFill>
                  <a:srgbClr val="111111"/>
                </a:solidFill>
                <a:effectLst/>
                <a:latin typeface="+mj-lt"/>
              </a:rPr>
              <a:t>Rankine</a:t>
            </a:r>
            <a:r>
              <a:rPr lang="nl-NL" sz="2000" b="0" i="0" dirty="0">
                <a:solidFill>
                  <a:srgbClr val="111111"/>
                </a:solidFill>
                <a:effectLst/>
                <a:latin typeface="+mj-lt"/>
              </a:rPr>
              <a:t>-cyclus is een kolengestookte elektriciteitscentrale. Hier is een stap-voor-stap beschrijving van hoe de </a:t>
            </a:r>
            <a:r>
              <a:rPr lang="nl-NL" sz="2000" b="0" i="0" dirty="0" err="1">
                <a:solidFill>
                  <a:srgbClr val="111111"/>
                </a:solidFill>
                <a:effectLst/>
                <a:latin typeface="+mj-lt"/>
              </a:rPr>
              <a:t>Rankine</a:t>
            </a:r>
            <a:r>
              <a:rPr lang="nl-NL" sz="2000" b="0" i="0" dirty="0">
                <a:solidFill>
                  <a:srgbClr val="111111"/>
                </a:solidFill>
                <a:effectLst/>
                <a:latin typeface="+mj-lt"/>
              </a:rPr>
              <a:t>-cyclus in zo’n centrale werkt:</a:t>
            </a:r>
          </a:p>
          <a:p>
            <a:pPr algn="l"/>
            <a:endParaRPr lang="nl-NL" sz="2000" b="0" i="0" dirty="0">
              <a:solidFill>
                <a:srgbClr val="111111"/>
              </a:solidFill>
              <a:effectLst/>
              <a:latin typeface="+mj-lt"/>
            </a:endParaRPr>
          </a:p>
          <a:p>
            <a:pPr algn="l">
              <a:buFont typeface="+mj-lt"/>
              <a:buAutoNum type="arabicPeriod"/>
            </a:pPr>
            <a:r>
              <a:rPr lang="nl-NL" sz="2000" b="1" i="0" dirty="0">
                <a:solidFill>
                  <a:srgbClr val="111111"/>
                </a:solidFill>
                <a:effectLst/>
                <a:latin typeface="+mj-lt"/>
              </a:rPr>
              <a:t>  </a:t>
            </a:r>
            <a:r>
              <a:rPr lang="nl-NL" sz="2000" b="1" i="0" dirty="0" err="1">
                <a:solidFill>
                  <a:srgbClr val="111111"/>
                </a:solidFill>
                <a:effectLst/>
                <a:latin typeface="+mj-lt"/>
              </a:rPr>
              <a:t>Isentropische</a:t>
            </a:r>
            <a:r>
              <a:rPr lang="nl-NL" sz="2000" b="1" i="0" dirty="0">
                <a:solidFill>
                  <a:srgbClr val="111111"/>
                </a:solidFill>
                <a:effectLst/>
                <a:latin typeface="+mj-lt"/>
              </a:rPr>
              <a:t> compressie</a:t>
            </a:r>
            <a:r>
              <a:rPr lang="nl-NL" sz="2000" b="0" i="0" dirty="0">
                <a:solidFill>
                  <a:srgbClr val="111111"/>
                </a:solidFill>
                <a:effectLst/>
                <a:latin typeface="+mj-lt"/>
              </a:rPr>
              <a:t>: Water wordt gecomprimeerd in een pomp, waardoor de druk toeneemt.</a:t>
            </a:r>
          </a:p>
          <a:p>
            <a:pPr algn="l">
              <a:buFont typeface="+mj-lt"/>
              <a:buAutoNum type="arabicPeriod"/>
            </a:pPr>
            <a:r>
              <a:rPr lang="nl-NL" sz="2000" b="1" i="0" dirty="0">
                <a:solidFill>
                  <a:srgbClr val="111111"/>
                </a:solidFill>
                <a:effectLst/>
                <a:latin typeface="+mj-lt"/>
              </a:rPr>
              <a:t> </a:t>
            </a:r>
            <a:r>
              <a:rPr lang="nl-NL" sz="2000" b="1" i="0" dirty="0" err="1">
                <a:solidFill>
                  <a:srgbClr val="111111"/>
                </a:solidFill>
                <a:effectLst/>
                <a:latin typeface="+mj-lt"/>
              </a:rPr>
              <a:t>Isobare</a:t>
            </a:r>
            <a:r>
              <a:rPr lang="nl-NL" sz="2000" b="1" i="0" dirty="0">
                <a:solidFill>
                  <a:srgbClr val="111111"/>
                </a:solidFill>
                <a:effectLst/>
                <a:latin typeface="+mj-lt"/>
              </a:rPr>
              <a:t> warmte toevoer</a:t>
            </a:r>
            <a:r>
              <a:rPr lang="nl-NL" sz="2000" b="0" i="0" dirty="0">
                <a:solidFill>
                  <a:srgbClr val="111111"/>
                </a:solidFill>
                <a:effectLst/>
                <a:latin typeface="+mj-lt"/>
              </a:rPr>
              <a:t>: Het gecomprimeerde water wordt in een boiler verwarmd door het verbranden van kolen, waardoor het water verdampt en verandert in stoom.</a:t>
            </a:r>
          </a:p>
          <a:p>
            <a:pPr algn="l">
              <a:buFont typeface="+mj-lt"/>
              <a:buAutoNum type="arabicPeriod"/>
            </a:pPr>
            <a:r>
              <a:rPr lang="nl-NL" sz="2000" b="1" i="0" dirty="0">
                <a:solidFill>
                  <a:srgbClr val="111111"/>
                </a:solidFill>
                <a:effectLst/>
                <a:latin typeface="+mj-lt"/>
              </a:rPr>
              <a:t> </a:t>
            </a:r>
            <a:r>
              <a:rPr lang="nl-NL" sz="2000" b="1" i="0" dirty="0" err="1">
                <a:solidFill>
                  <a:srgbClr val="111111"/>
                </a:solidFill>
                <a:effectLst/>
                <a:latin typeface="+mj-lt"/>
              </a:rPr>
              <a:t>Isentropische</a:t>
            </a:r>
            <a:r>
              <a:rPr lang="nl-NL" sz="2000" b="1" i="0" dirty="0">
                <a:solidFill>
                  <a:srgbClr val="111111"/>
                </a:solidFill>
                <a:effectLst/>
                <a:latin typeface="+mj-lt"/>
              </a:rPr>
              <a:t> expansie</a:t>
            </a:r>
            <a:r>
              <a:rPr lang="nl-NL" sz="2000" b="0" i="0" dirty="0">
                <a:solidFill>
                  <a:srgbClr val="111111"/>
                </a:solidFill>
                <a:effectLst/>
                <a:latin typeface="+mj-lt"/>
              </a:rPr>
              <a:t>: De stoom zet uit in een turbine, waardoor de turbinebladen draaien en mechanische arbeid wordt geleverd. Deze arbeid wordt gebruikt om een generator aan te drijven die elektriciteit opwekt.</a:t>
            </a:r>
          </a:p>
          <a:p>
            <a:pPr algn="l">
              <a:buFont typeface="+mj-lt"/>
              <a:buAutoNum type="arabicPeriod"/>
            </a:pPr>
            <a:r>
              <a:rPr lang="nl-NL" sz="2000" b="1" i="0" dirty="0">
                <a:solidFill>
                  <a:srgbClr val="111111"/>
                </a:solidFill>
                <a:effectLst/>
                <a:latin typeface="+mj-lt"/>
              </a:rPr>
              <a:t> </a:t>
            </a:r>
            <a:r>
              <a:rPr lang="nl-NL" sz="2000" b="1" i="0" dirty="0" err="1">
                <a:solidFill>
                  <a:srgbClr val="111111"/>
                </a:solidFill>
                <a:effectLst/>
                <a:latin typeface="+mj-lt"/>
              </a:rPr>
              <a:t>Isobare</a:t>
            </a:r>
            <a:r>
              <a:rPr lang="nl-NL" sz="2000" b="1" i="0" dirty="0">
                <a:solidFill>
                  <a:srgbClr val="111111"/>
                </a:solidFill>
                <a:effectLst/>
                <a:latin typeface="+mj-lt"/>
              </a:rPr>
              <a:t> warmte afvoer</a:t>
            </a:r>
            <a:r>
              <a:rPr lang="nl-NL" sz="2000" b="0" i="0" dirty="0">
                <a:solidFill>
                  <a:srgbClr val="111111"/>
                </a:solidFill>
                <a:effectLst/>
                <a:latin typeface="+mj-lt"/>
              </a:rPr>
              <a:t>: De uitgezette stoom wordt gecondenseerd in een condensor, waarbij de stoom weer verandert in water en warmte wordt afgevoerd naar een koelmiddel, zoals water uit een rivier of een koeltoren</a:t>
            </a:r>
          </a:p>
          <a:p>
            <a:endParaRPr lang="nl-BE" sz="2500" dirty="0">
              <a:solidFill>
                <a:srgbClr val="202122"/>
              </a:solidFill>
              <a:latin typeface="+mj-lt"/>
            </a:endParaRPr>
          </a:p>
        </p:txBody>
      </p:sp>
      <p:pic>
        <p:nvPicPr>
          <p:cNvPr id="2052" name="Picture 4" descr="What are Thermodynamic Cycles? Carnot, Rankine, Otto, and Diesel">
            <a:extLst>
              <a:ext uri="{FF2B5EF4-FFF2-40B4-BE49-F238E27FC236}">
                <a16:creationId xmlns:a16="http://schemas.microsoft.com/office/drawing/2014/main" id="{EDD95495-E858-95A5-7930-A467581D9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412" y="1992573"/>
            <a:ext cx="7315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ankine cycle - Energy Education">
            <a:extLst>
              <a:ext uri="{FF2B5EF4-FFF2-40B4-BE49-F238E27FC236}">
                <a16:creationId xmlns:a16="http://schemas.microsoft.com/office/drawing/2014/main" id="{399DA8B9-2364-C4C2-F15D-72DF27059C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54"/>
          <a:stretch/>
        </p:blipFill>
        <p:spPr bwMode="auto">
          <a:xfrm>
            <a:off x="11259403" y="5914842"/>
            <a:ext cx="4620000" cy="312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432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Theoretisch kringprocessen- </a:t>
            </a:r>
            <a:r>
              <a:rPr lang="nl-NL" dirty="0" err="1"/>
              <a:t>Brayton</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45</a:t>
            </a:fld>
            <a:endParaRPr lang="nl-BE" dirty="0"/>
          </a:p>
        </p:txBody>
      </p:sp>
      <p:pic>
        <p:nvPicPr>
          <p:cNvPr id="3080" name="Picture 8" descr="What are Thermodynamic Cycles? Carnot, Rankine, Otto, and Diesel">
            <a:extLst>
              <a:ext uri="{FF2B5EF4-FFF2-40B4-BE49-F238E27FC236}">
                <a16:creationId xmlns:a16="http://schemas.microsoft.com/office/drawing/2014/main" id="{39E4B401-AF7E-C0C6-774B-D945021CB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0412" y="1934854"/>
            <a:ext cx="7315200" cy="3524250"/>
          </a:xfrm>
          <a:prstGeom prst="rect">
            <a:avLst/>
          </a:prstGeom>
          <a:noFill/>
          <a:extLst>
            <a:ext uri="{909E8E84-426E-40DD-AFC4-6F175D3DCCD1}">
              <a14:hiddenFill xmlns:a14="http://schemas.microsoft.com/office/drawing/2010/main">
                <a:solidFill>
                  <a:srgbClr val="FFFFFF"/>
                </a:solidFill>
              </a14:hiddenFill>
            </a:ext>
          </a:extLst>
        </p:spPr>
      </p:pic>
      <p:sp>
        <p:nvSpPr>
          <p:cNvPr id="10" name="Tijdelijke aanduiding voor tekst 6">
            <a:extLst>
              <a:ext uri="{FF2B5EF4-FFF2-40B4-BE49-F238E27FC236}">
                <a16:creationId xmlns:a16="http://schemas.microsoft.com/office/drawing/2014/main" id="{3E6B8E92-DD97-5EC4-4D53-FEB85834C95D}"/>
              </a:ext>
            </a:extLst>
          </p:cNvPr>
          <p:cNvSpPr txBox="1">
            <a:spLocks/>
          </p:cNvSpPr>
          <p:nvPr/>
        </p:nvSpPr>
        <p:spPr>
          <a:xfrm>
            <a:off x="998692" y="2265527"/>
            <a:ext cx="9291720" cy="6933063"/>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dirty="0">
                <a:solidFill>
                  <a:srgbClr val="111111"/>
                </a:solidFill>
                <a:latin typeface="+mj-lt"/>
              </a:rPr>
              <a:t>Beschrijving</a:t>
            </a:r>
          </a:p>
          <a:p>
            <a:endParaRPr lang="nl-NL" sz="2000" b="1" dirty="0">
              <a:solidFill>
                <a:srgbClr val="111111"/>
              </a:solidFill>
              <a:latin typeface="+mj-lt"/>
            </a:endParaRPr>
          </a:p>
          <a:p>
            <a:pPr algn="l"/>
            <a:r>
              <a:rPr lang="nl-NL" sz="2000" b="0" i="0" dirty="0">
                <a:solidFill>
                  <a:srgbClr val="111111"/>
                </a:solidFill>
                <a:effectLst/>
                <a:latin typeface="+mj-lt"/>
              </a:rPr>
              <a:t>De </a:t>
            </a:r>
            <a:r>
              <a:rPr lang="nl-NL" sz="2000" b="0" i="0" dirty="0" err="1">
                <a:solidFill>
                  <a:srgbClr val="111111"/>
                </a:solidFill>
                <a:effectLst/>
                <a:latin typeface="+mj-lt"/>
              </a:rPr>
              <a:t>Brayton</a:t>
            </a:r>
            <a:r>
              <a:rPr lang="nl-NL" sz="2000" b="0" i="0" dirty="0">
                <a:solidFill>
                  <a:srgbClr val="111111"/>
                </a:solidFill>
                <a:effectLst/>
                <a:latin typeface="+mj-lt"/>
              </a:rPr>
              <a:t>-cyclus, ook wel bekend als de Joule-cyclus, is een thermodynamisch kringproces dat vaak wordt gebruikt in gasturbines en straalmotoren. Het proces bestaat uit vier hoofdfasen:</a:t>
            </a:r>
          </a:p>
          <a:p>
            <a:pPr algn="l"/>
            <a:endParaRPr lang="nl-NL" sz="2000" b="0" i="0" dirty="0">
              <a:solidFill>
                <a:srgbClr val="111111"/>
              </a:solidFill>
              <a:effectLst/>
              <a:latin typeface="+mj-lt"/>
            </a:endParaRPr>
          </a:p>
          <a:p>
            <a:pPr algn="l">
              <a:buFont typeface="+mj-lt"/>
              <a:buAutoNum type="arabicPeriod"/>
            </a:pPr>
            <a:r>
              <a:rPr lang="nl-NL" sz="2000" b="1" i="0" dirty="0">
                <a:solidFill>
                  <a:srgbClr val="111111"/>
                </a:solidFill>
                <a:effectLst/>
                <a:latin typeface="+mj-lt"/>
              </a:rPr>
              <a:t> Compressie</a:t>
            </a:r>
            <a:r>
              <a:rPr lang="nl-NL" sz="2000" b="0" i="0" dirty="0">
                <a:solidFill>
                  <a:srgbClr val="111111"/>
                </a:solidFill>
                <a:effectLst/>
                <a:latin typeface="+mj-lt"/>
              </a:rPr>
              <a:t>: Lucht wordt gecomprimeerd door een compressor, waardoor de druk en temperatuur toenemen.</a:t>
            </a:r>
          </a:p>
          <a:p>
            <a:pPr algn="l">
              <a:buFont typeface="+mj-lt"/>
              <a:buAutoNum type="arabicPeriod"/>
            </a:pPr>
            <a:r>
              <a:rPr lang="nl-NL" sz="2000" b="1" i="0" dirty="0">
                <a:solidFill>
                  <a:srgbClr val="111111"/>
                </a:solidFill>
                <a:effectLst/>
                <a:latin typeface="+mj-lt"/>
              </a:rPr>
              <a:t> Verbranding</a:t>
            </a:r>
            <a:r>
              <a:rPr lang="nl-NL" sz="2000" b="0" i="0" dirty="0">
                <a:solidFill>
                  <a:srgbClr val="111111"/>
                </a:solidFill>
                <a:effectLst/>
                <a:latin typeface="+mj-lt"/>
              </a:rPr>
              <a:t>: De gecomprimeerde lucht wordt gemengd met brandstof en verbrand in een verbrandingskamer, wat resulteert in een aanzienlijke temperatuurstijging.</a:t>
            </a:r>
          </a:p>
          <a:p>
            <a:pPr algn="l">
              <a:buFont typeface="+mj-lt"/>
              <a:buAutoNum type="arabicPeriod"/>
            </a:pPr>
            <a:r>
              <a:rPr lang="nl-NL" sz="2000" b="1" i="0" dirty="0">
                <a:solidFill>
                  <a:srgbClr val="111111"/>
                </a:solidFill>
                <a:effectLst/>
                <a:latin typeface="+mj-lt"/>
              </a:rPr>
              <a:t> Expansie</a:t>
            </a:r>
            <a:r>
              <a:rPr lang="nl-NL" sz="2000" b="0" i="0" dirty="0">
                <a:solidFill>
                  <a:srgbClr val="111111"/>
                </a:solidFill>
                <a:effectLst/>
                <a:latin typeface="+mj-lt"/>
              </a:rPr>
              <a:t>: De hete gassen zetten uit in een turbine, waarbij mechanische arbeid wordt verricht en de temperatuur en druk van de gassen afnemen.</a:t>
            </a:r>
          </a:p>
          <a:p>
            <a:pPr algn="l">
              <a:buFont typeface="+mj-lt"/>
              <a:buAutoNum type="arabicPeriod"/>
            </a:pPr>
            <a:r>
              <a:rPr lang="nl-NL" sz="2000" b="1" i="0" dirty="0">
                <a:solidFill>
                  <a:srgbClr val="111111"/>
                </a:solidFill>
                <a:effectLst/>
                <a:latin typeface="+mj-lt"/>
              </a:rPr>
              <a:t> Uitlaat</a:t>
            </a:r>
            <a:r>
              <a:rPr lang="nl-NL" sz="2000" b="0" i="0" dirty="0">
                <a:solidFill>
                  <a:srgbClr val="111111"/>
                </a:solidFill>
                <a:effectLst/>
                <a:latin typeface="+mj-lt"/>
              </a:rPr>
              <a:t>: De afgewerkte gassen worden uitgestoten naar de omgeving.</a:t>
            </a:r>
          </a:p>
          <a:p>
            <a:endParaRPr lang="nl-BE" sz="2500" dirty="0">
              <a:solidFill>
                <a:srgbClr val="202122"/>
              </a:solidFill>
              <a:latin typeface="+mj-lt"/>
            </a:endParaRPr>
          </a:p>
        </p:txBody>
      </p:sp>
      <p:pic>
        <p:nvPicPr>
          <p:cNvPr id="3082" name="Picture 10">
            <a:extLst>
              <a:ext uri="{FF2B5EF4-FFF2-40B4-BE49-F238E27FC236}">
                <a16:creationId xmlns:a16="http://schemas.microsoft.com/office/drawing/2014/main" id="{E5743185-F34B-382B-04F9-A9AF8C3700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 t="24113" r="10495" b="9659"/>
          <a:stretch/>
        </p:blipFill>
        <p:spPr bwMode="auto">
          <a:xfrm>
            <a:off x="11115319" y="5459104"/>
            <a:ext cx="5665385" cy="358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408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Theoretisch kringprocessen- Otto</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46</a:t>
            </a:fld>
            <a:endParaRPr lang="nl-BE" dirty="0"/>
          </a:p>
        </p:txBody>
      </p:sp>
      <p:sp>
        <p:nvSpPr>
          <p:cNvPr id="7" name="Tijdelijke aanduiding voor tekst 6">
            <a:extLst>
              <a:ext uri="{FF2B5EF4-FFF2-40B4-BE49-F238E27FC236}">
                <a16:creationId xmlns:a16="http://schemas.microsoft.com/office/drawing/2014/main" id="{BB2D7021-4D89-2095-0371-02E5F3CC70C5}"/>
              </a:ext>
            </a:extLst>
          </p:cNvPr>
          <p:cNvSpPr>
            <a:spLocks noGrp="1"/>
          </p:cNvSpPr>
          <p:nvPr>
            <p:ph type="body" sz="quarter" idx="17"/>
          </p:nvPr>
        </p:nvSpPr>
        <p:spPr>
          <a:xfrm>
            <a:off x="998692" y="1992573"/>
            <a:ext cx="7491418" cy="4543333"/>
          </a:xfrm>
        </p:spPr>
        <p:txBody>
          <a:bodyPr/>
          <a:lstStyle/>
          <a:p>
            <a:r>
              <a:rPr lang="nl-NL" sz="2000" b="1" dirty="0">
                <a:solidFill>
                  <a:srgbClr val="111111"/>
                </a:solidFill>
                <a:latin typeface="+mj-lt"/>
              </a:rPr>
              <a:t>Beschrijving</a:t>
            </a:r>
          </a:p>
          <a:p>
            <a:r>
              <a:rPr lang="nl-NL" sz="2000" dirty="0">
                <a:solidFill>
                  <a:srgbClr val="111111"/>
                </a:solidFill>
                <a:latin typeface="+mj-lt"/>
              </a:rPr>
              <a:t>De Otto-cyclus bestaat uit vier hoofdprocessen:</a:t>
            </a:r>
          </a:p>
          <a:p>
            <a:pPr lvl="1">
              <a:buFont typeface="Arial" panose="020B0604020202020204" pitchFamily="34" charset="0"/>
              <a:buAutoNum type="arabicPeriod"/>
            </a:pPr>
            <a:r>
              <a:rPr lang="nl-NL" sz="2000" dirty="0">
                <a:solidFill>
                  <a:srgbClr val="111111"/>
                </a:solidFill>
                <a:latin typeface="+mj-lt"/>
              </a:rPr>
              <a:t> </a:t>
            </a:r>
            <a:r>
              <a:rPr lang="nl-NL" sz="2000" b="1" dirty="0" err="1">
                <a:solidFill>
                  <a:srgbClr val="111111"/>
                </a:solidFill>
                <a:latin typeface="+mj-lt"/>
              </a:rPr>
              <a:t>Isentropische</a:t>
            </a:r>
            <a:r>
              <a:rPr lang="nl-NL" sz="2000" b="1" dirty="0">
                <a:solidFill>
                  <a:srgbClr val="111111"/>
                </a:solidFill>
                <a:latin typeface="+mj-lt"/>
              </a:rPr>
              <a:t> compressie: </a:t>
            </a:r>
            <a:r>
              <a:rPr lang="nl-NL" sz="2000" dirty="0">
                <a:solidFill>
                  <a:srgbClr val="111111"/>
                </a:solidFill>
                <a:latin typeface="+mj-lt"/>
              </a:rPr>
              <a:t>Het lucht-brandstofmengsel wordt </a:t>
            </a:r>
            <a:r>
              <a:rPr lang="nl-NL" sz="2000" dirty="0" err="1">
                <a:solidFill>
                  <a:srgbClr val="111111"/>
                </a:solidFill>
                <a:latin typeface="+mj-lt"/>
              </a:rPr>
              <a:t>adiabatisch</a:t>
            </a:r>
            <a:r>
              <a:rPr lang="nl-NL" sz="2000" dirty="0">
                <a:solidFill>
                  <a:srgbClr val="111111"/>
                </a:solidFill>
                <a:latin typeface="+mj-lt"/>
              </a:rPr>
              <a:t> en reversibel gecomprimeerd in de cilinder, waardoor de druk en temperatuur toenemen.</a:t>
            </a:r>
          </a:p>
          <a:p>
            <a:pPr lvl="1">
              <a:buFont typeface="Arial" panose="020B0604020202020204" pitchFamily="34" charset="0"/>
              <a:buAutoNum type="arabicPeriod"/>
            </a:pPr>
            <a:r>
              <a:rPr lang="nl-NL" sz="2000" dirty="0">
                <a:solidFill>
                  <a:srgbClr val="111111"/>
                </a:solidFill>
                <a:latin typeface="+mj-lt"/>
              </a:rPr>
              <a:t> </a:t>
            </a:r>
            <a:r>
              <a:rPr lang="nl-NL" sz="2000" b="1" dirty="0" err="1">
                <a:solidFill>
                  <a:srgbClr val="111111"/>
                </a:solidFill>
                <a:latin typeface="+mj-lt"/>
              </a:rPr>
              <a:t>Isochore</a:t>
            </a:r>
            <a:r>
              <a:rPr lang="nl-NL" sz="2000" b="1" dirty="0">
                <a:solidFill>
                  <a:srgbClr val="111111"/>
                </a:solidFill>
                <a:latin typeface="+mj-lt"/>
              </a:rPr>
              <a:t> warmte toevoer: </a:t>
            </a:r>
            <a:r>
              <a:rPr lang="nl-NL" sz="2000" dirty="0">
                <a:solidFill>
                  <a:srgbClr val="111111"/>
                </a:solidFill>
                <a:latin typeface="+mj-lt"/>
              </a:rPr>
              <a:t>De gecomprimeerde lucht-brandstofmengsel wordt ontstoken door een vonk, wat leidt tot een snelle verbranding bij constant volume, waardoor de druk en temperatuur sterk toenemen.</a:t>
            </a:r>
          </a:p>
          <a:p>
            <a:pPr lvl="1">
              <a:buFont typeface="Arial" panose="020B0604020202020204" pitchFamily="34" charset="0"/>
              <a:buAutoNum type="arabicPeriod"/>
            </a:pPr>
            <a:r>
              <a:rPr lang="nl-NL" sz="2000" dirty="0">
                <a:solidFill>
                  <a:srgbClr val="111111"/>
                </a:solidFill>
                <a:latin typeface="+mj-lt"/>
              </a:rPr>
              <a:t> </a:t>
            </a:r>
            <a:r>
              <a:rPr lang="nl-NL" sz="2000" b="1" dirty="0" err="1">
                <a:solidFill>
                  <a:srgbClr val="111111"/>
                </a:solidFill>
                <a:latin typeface="+mj-lt"/>
              </a:rPr>
              <a:t>Isentropische</a:t>
            </a:r>
            <a:r>
              <a:rPr lang="nl-NL" sz="2000" b="1" dirty="0">
                <a:solidFill>
                  <a:srgbClr val="111111"/>
                </a:solidFill>
                <a:latin typeface="+mj-lt"/>
              </a:rPr>
              <a:t> expansie: </a:t>
            </a:r>
            <a:r>
              <a:rPr lang="nl-NL" sz="2000" dirty="0">
                <a:solidFill>
                  <a:srgbClr val="111111"/>
                </a:solidFill>
                <a:latin typeface="+mj-lt"/>
              </a:rPr>
              <a:t>De hete verbrandingsgassen zetten </a:t>
            </a:r>
            <a:r>
              <a:rPr lang="nl-NL" sz="2000" dirty="0" err="1">
                <a:solidFill>
                  <a:srgbClr val="111111"/>
                </a:solidFill>
                <a:latin typeface="+mj-lt"/>
              </a:rPr>
              <a:t>adiabatisch</a:t>
            </a:r>
            <a:r>
              <a:rPr lang="nl-NL" sz="2000" dirty="0">
                <a:solidFill>
                  <a:srgbClr val="111111"/>
                </a:solidFill>
                <a:latin typeface="+mj-lt"/>
              </a:rPr>
              <a:t> en reversibel uit, waardoor arbeid wordt geleverd en de zuiger naar beneden wordt geduwd.</a:t>
            </a:r>
          </a:p>
          <a:p>
            <a:pPr lvl="1">
              <a:buFont typeface="Arial" panose="020B0604020202020204" pitchFamily="34" charset="0"/>
              <a:buAutoNum type="arabicPeriod"/>
            </a:pPr>
            <a:r>
              <a:rPr lang="nl-NL" sz="2000" dirty="0">
                <a:solidFill>
                  <a:srgbClr val="111111"/>
                </a:solidFill>
                <a:latin typeface="+mj-lt"/>
              </a:rPr>
              <a:t> </a:t>
            </a:r>
            <a:r>
              <a:rPr lang="nl-NL" sz="2000" b="1" dirty="0" err="1">
                <a:solidFill>
                  <a:srgbClr val="111111"/>
                </a:solidFill>
                <a:latin typeface="+mj-lt"/>
              </a:rPr>
              <a:t>Isochore</a:t>
            </a:r>
            <a:r>
              <a:rPr lang="nl-NL" sz="2000" b="1" dirty="0">
                <a:solidFill>
                  <a:srgbClr val="111111"/>
                </a:solidFill>
                <a:latin typeface="+mj-lt"/>
              </a:rPr>
              <a:t> warmte afvoer: </a:t>
            </a:r>
            <a:r>
              <a:rPr lang="nl-NL" sz="2000" dirty="0">
                <a:solidFill>
                  <a:srgbClr val="111111"/>
                </a:solidFill>
                <a:latin typeface="+mj-lt"/>
              </a:rPr>
              <a:t>De uitgezette gassen geven warmte af bij constant volume, waardoor de temperatuur daalt.</a:t>
            </a:r>
          </a:p>
          <a:p>
            <a:pPr marL="457200" lvl="1" algn="l"/>
            <a:endParaRPr lang="nl-NL" sz="2000" b="0" i="0" dirty="0">
              <a:solidFill>
                <a:srgbClr val="111111"/>
              </a:solidFill>
              <a:effectLst/>
              <a:latin typeface="+mj-lt"/>
            </a:endParaRPr>
          </a:p>
          <a:p>
            <a:endParaRPr lang="nl-BE" sz="2500" dirty="0">
              <a:solidFill>
                <a:srgbClr val="202122"/>
              </a:solidFill>
              <a:latin typeface="+mj-lt"/>
            </a:endParaRPr>
          </a:p>
        </p:txBody>
      </p:sp>
      <p:pic>
        <p:nvPicPr>
          <p:cNvPr id="4101" name="Picture 5" descr="What are Thermodynamic Cycles? Carnot, Rankine, Otto, and Diesel">
            <a:extLst>
              <a:ext uri="{FF2B5EF4-FFF2-40B4-BE49-F238E27FC236}">
                <a16:creationId xmlns:a16="http://schemas.microsoft.com/office/drawing/2014/main" id="{155B5794-923A-5189-215A-050542F29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110" y="2136144"/>
            <a:ext cx="938212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jdelijke aanduiding voor tekst 6">
            <a:extLst>
              <a:ext uri="{FF2B5EF4-FFF2-40B4-BE49-F238E27FC236}">
                <a16:creationId xmlns:a16="http://schemas.microsoft.com/office/drawing/2014/main" id="{166C2965-A4CF-E697-8333-38B2E9D9C140}"/>
              </a:ext>
            </a:extLst>
          </p:cNvPr>
          <p:cNvSpPr txBox="1">
            <a:spLocks/>
          </p:cNvSpPr>
          <p:nvPr/>
        </p:nvSpPr>
        <p:spPr>
          <a:xfrm>
            <a:off x="998692" y="6535906"/>
            <a:ext cx="14982836" cy="2662685"/>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1"/>
            <a:endParaRPr lang="nl-NL" sz="2000" dirty="0">
              <a:solidFill>
                <a:srgbClr val="111111"/>
              </a:solidFill>
              <a:latin typeface="+mj-lt"/>
            </a:endParaRPr>
          </a:p>
          <a:p>
            <a:pPr marL="0" lvl="1">
              <a:spcBef>
                <a:spcPts val="1500"/>
              </a:spcBef>
            </a:pPr>
            <a:r>
              <a:rPr lang="nl-NL" sz="2000" b="1" dirty="0">
                <a:solidFill>
                  <a:srgbClr val="111111"/>
                </a:solidFill>
                <a:latin typeface="+mj-lt"/>
              </a:rPr>
              <a:t>Praktisch</a:t>
            </a:r>
            <a:endParaRPr lang="nl-NL" sz="2000" dirty="0">
              <a:solidFill>
                <a:srgbClr val="111111"/>
              </a:solidFill>
              <a:latin typeface="+mj-lt"/>
            </a:endParaRPr>
          </a:p>
          <a:p>
            <a:r>
              <a:rPr lang="nl-NL" sz="2000" b="1" dirty="0">
                <a:solidFill>
                  <a:srgbClr val="111111"/>
                </a:solidFill>
                <a:latin typeface="+mj-lt"/>
              </a:rPr>
              <a:t>Compressie: </a:t>
            </a:r>
            <a:r>
              <a:rPr lang="nl-NL" sz="2000" dirty="0">
                <a:solidFill>
                  <a:srgbClr val="111111"/>
                </a:solidFill>
                <a:latin typeface="+mj-lt"/>
              </a:rPr>
              <a:t>Het lucht-brandstofmengsel wordt aangezogen en gecomprimeerd in de cilinder.</a:t>
            </a:r>
          </a:p>
          <a:p>
            <a:r>
              <a:rPr lang="nl-NL" sz="2000" b="1" dirty="0">
                <a:solidFill>
                  <a:srgbClr val="111111"/>
                </a:solidFill>
                <a:latin typeface="+mj-lt"/>
              </a:rPr>
              <a:t>Verbranding: </a:t>
            </a:r>
            <a:r>
              <a:rPr lang="nl-NL" sz="2000" dirty="0">
                <a:solidFill>
                  <a:srgbClr val="111111"/>
                </a:solidFill>
                <a:latin typeface="+mj-lt"/>
              </a:rPr>
              <a:t>Een vonk ontsteekt het mengsel, wat leidt tot een explosie en snelle verbranding.</a:t>
            </a:r>
          </a:p>
          <a:p>
            <a:r>
              <a:rPr lang="nl-NL" sz="2000" b="1" dirty="0">
                <a:solidFill>
                  <a:srgbClr val="111111"/>
                </a:solidFill>
                <a:latin typeface="+mj-lt"/>
              </a:rPr>
              <a:t>Expansie: </a:t>
            </a:r>
            <a:r>
              <a:rPr lang="nl-NL" sz="2000" dirty="0">
                <a:solidFill>
                  <a:srgbClr val="111111"/>
                </a:solidFill>
                <a:latin typeface="+mj-lt"/>
              </a:rPr>
              <a:t>De verbrandingsgassen zetten uit en drijven de zuiger naar beneden, wat mechanische arbeid levert.</a:t>
            </a:r>
          </a:p>
          <a:p>
            <a:r>
              <a:rPr lang="nl-NL" sz="2000" b="1" dirty="0">
                <a:solidFill>
                  <a:srgbClr val="111111"/>
                </a:solidFill>
                <a:latin typeface="+mj-lt"/>
              </a:rPr>
              <a:t>Uitstoot: </a:t>
            </a:r>
            <a:r>
              <a:rPr lang="nl-NL" sz="2000" dirty="0">
                <a:solidFill>
                  <a:srgbClr val="111111"/>
                </a:solidFill>
                <a:latin typeface="+mj-lt"/>
              </a:rPr>
              <a:t>De uitgezette gassen worden uitgestoten uit de cilinder</a:t>
            </a:r>
          </a:p>
          <a:p>
            <a:pPr marL="800100" lvl="1" indent="-342900">
              <a:buFont typeface="Arial" panose="020B0604020202020204" pitchFamily="34" charset="0"/>
              <a:buChar char="•"/>
            </a:pPr>
            <a:endParaRPr lang="nl-NL" sz="2000" dirty="0">
              <a:solidFill>
                <a:srgbClr val="111111"/>
              </a:solidFill>
              <a:latin typeface="+mj-lt"/>
            </a:endParaRPr>
          </a:p>
          <a:p>
            <a:endParaRPr lang="nl-BE" sz="2500" dirty="0">
              <a:solidFill>
                <a:srgbClr val="202122"/>
              </a:solidFill>
              <a:latin typeface="+mj-lt"/>
            </a:endParaRPr>
          </a:p>
        </p:txBody>
      </p:sp>
    </p:spTree>
    <p:extLst>
      <p:ext uri="{BB962C8B-B14F-4D97-AF65-F5344CB8AC3E}">
        <p14:creationId xmlns:p14="http://schemas.microsoft.com/office/powerpoint/2010/main" val="1151621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Theoretisch kringprocessen- </a:t>
            </a:r>
            <a:r>
              <a:rPr lang="nl-NL" dirty="0" err="1"/>
              <a:t>Seiliger</a:t>
            </a:r>
            <a:r>
              <a:rPr lang="nl-NL" dirty="0"/>
              <a:t> of Diesel</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47</a:t>
            </a:fld>
            <a:endParaRPr lang="nl-BE" dirty="0"/>
          </a:p>
        </p:txBody>
      </p:sp>
      <p:sp>
        <p:nvSpPr>
          <p:cNvPr id="9" name="Tijdelijke aanduiding voor tekst 6">
            <a:extLst>
              <a:ext uri="{FF2B5EF4-FFF2-40B4-BE49-F238E27FC236}">
                <a16:creationId xmlns:a16="http://schemas.microsoft.com/office/drawing/2014/main" id="{045BE733-B008-52A9-C51A-5E44B0B51218}"/>
              </a:ext>
            </a:extLst>
          </p:cNvPr>
          <p:cNvSpPr>
            <a:spLocks noGrp="1"/>
          </p:cNvSpPr>
          <p:nvPr>
            <p:ph type="body" sz="quarter" idx="17"/>
          </p:nvPr>
        </p:nvSpPr>
        <p:spPr>
          <a:xfrm>
            <a:off x="998692" y="1992573"/>
            <a:ext cx="8788775" cy="4019823"/>
          </a:xfrm>
        </p:spPr>
        <p:txBody>
          <a:bodyPr/>
          <a:lstStyle/>
          <a:p>
            <a:r>
              <a:rPr lang="nl-NL" sz="2000" b="1" dirty="0">
                <a:solidFill>
                  <a:srgbClr val="111111"/>
                </a:solidFill>
                <a:latin typeface="+mj-lt"/>
              </a:rPr>
              <a:t>Beschrijving</a:t>
            </a:r>
          </a:p>
          <a:p>
            <a:r>
              <a:rPr lang="nl-NL" sz="2000" dirty="0">
                <a:solidFill>
                  <a:srgbClr val="111111"/>
                </a:solidFill>
                <a:latin typeface="+mj-lt"/>
              </a:rPr>
              <a:t>De Diesel-cyclus bestaat uit vier hoofdprocessen:</a:t>
            </a:r>
          </a:p>
          <a:p>
            <a:pPr lvl="1">
              <a:buFont typeface="Arial" panose="020B0604020202020204" pitchFamily="34" charset="0"/>
              <a:buAutoNum type="arabicPeriod"/>
            </a:pPr>
            <a:r>
              <a:rPr lang="nl-NL" sz="2000" b="1" dirty="0" err="1">
                <a:solidFill>
                  <a:srgbClr val="111111"/>
                </a:solidFill>
                <a:latin typeface="+mj-lt"/>
              </a:rPr>
              <a:t>Isentropische</a:t>
            </a:r>
            <a:r>
              <a:rPr lang="nl-NL" sz="2000" b="1" dirty="0">
                <a:solidFill>
                  <a:srgbClr val="111111"/>
                </a:solidFill>
                <a:latin typeface="+mj-lt"/>
              </a:rPr>
              <a:t> compressie: </a:t>
            </a:r>
            <a:r>
              <a:rPr lang="nl-NL" sz="2000" dirty="0">
                <a:solidFill>
                  <a:srgbClr val="111111"/>
                </a:solidFill>
                <a:latin typeface="+mj-lt"/>
              </a:rPr>
              <a:t>Lucht wordt </a:t>
            </a:r>
            <a:r>
              <a:rPr lang="nl-NL" sz="2000" dirty="0" err="1">
                <a:solidFill>
                  <a:srgbClr val="111111"/>
                </a:solidFill>
                <a:latin typeface="+mj-lt"/>
              </a:rPr>
              <a:t>adiabatisch</a:t>
            </a:r>
            <a:r>
              <a:rPr lang="nl-NL" sz="2000" dirty="0">
                <a:solidFill>
                  <a:srgbClr val="111111"/>
                </a:solidFill>
                <a:latin typeface="+mj-lt"/>
              </a:rPr>
              <a:t> en reversibel gecomprimeerd in de cilinder, waardoor de druk en temperatuur toenemen.</a:t>
            </a:r>
          </a:p>
          <a:p>
            <a:pPr lvl="1">
              <a:buFont typeface="Arial" panose="020B0604020202020204" pitchFamily="34" charset="0"/>
              <a:buAutoNum type="arabicPeriod"/>
            </a:pPr>
            <a:r>
              <a:rPr lang="nl-NL" sz="2000" b="1" dirty="0">
                <a:solidFill>
                  <a:srgbClr val="111111"/>
                </a:solidFill>
                <a:latin typeface="+mj-lt"/>
              </a:rPr>
              <a:t> </a:t>
            </a:r>
            <a:r>
              <a:rPr lang="nl-NL" sz="2000" b="1" dirty="0" err="1">
                <a:solidFill>
                  <a:srgbClr val="111111"/>
                </a:solidFill>
                <a:latin typeface="+mj-lt"/>
              </a:rPr>
              <a:t>Isobare</a:t>
            </a:r>
            <a:r>
              <a:rPr lang="nl-NL" sz="2000" b="1" dirty="0">
                <a:solidFill>
                  <a:srgbClr val="111111"/>
                </a:solidFill>
                <a:latin typeface="+mj-lt"/>
              </a:rPr>
              <a:t> warmte toevoer: </a:t>
            </a:r>
            <a:r>
              <a:rPr lang="nl-NL" sz="2000" dirty="0">
                <a:solidFill>
                  <a:srgbClr val="111111"/>
                </a:solidFill>
                <a:latin typeface="+mj-lt"/>
              </a:rPr>
              <a:t>Brandstof wordt geïnjecteerd en verbrandt bij constante druk, waardoor de temperatuur en het volume toenemen. </a:t>
            </a:r>
          </a:p>
          <a:p>
            <a:pPr lvl="1">
              <a:buFont typeface="Arial" panose="020B0604020202020204" pitchFamily="34" charset="0"/>
              <a:buAutoNum type="arabicPeriod"/>
            </a:pPr>
            <a:r>
              <a:rPr lang="nl-NL" sz="2000" b="1" dirty="0" err="1">
                <a:solidFill>
                  <a:srgbClr val="111111"/>
                </a:solidFill>
                <a:latin typeface="+mj-lt"/>
              </a:rPr>
              <a:t>Isentropische</a:t>
            </a:r>
            <a:r>
              <a:rPr lang="nl-NL" sz="2000" b="1" dirty="0">
                <a:solidFill>
                  <a:srgbClr val="111111"/>
                </a:solidFill>
                <a:latin typeface="+mj-lt"/>
              </a:rPr>
              <a:t> expansie: </a:t>
            </a:r>
            <a:r>
              <a:rPr lang="nl-NL" sz="2000" dirty="0">
                <a:solidFill>
                  <a:srgbClr val="111111"/>
                </a:solidFill>
                <a:latin typeface="+mj-lt"/>
              </a:rPr>
              <a:t>De hete gassen zetten </a:t>
            </a:r>
            <a:r>
              <a:rPr lang="nl-NL" sz="2000" dirty="0" err="1">
                <a:solidFill>
                  <a:srgbClr val="111111"/>
                </a:solidFill>
                <a:latin typeface="+mj-lt"/>
              </a:rPr>
              <a:t>adiabatisch</a:t>
            </a:r>
            <a:r>
              <a:rPr lang="nl-NL" sz="2000" dirty="0">
                <a:solidFill>
                  <a:srgbClr val="111111"/>
                </a:solidFill>
                <a:latin typeface="+mj-lt"/>
              </a:rPr>
              <a:t> en reversibel uit, waardoor arbeid wordt geleverd </a:t>
            </a:r>
          </a:p>
          <a:p>
            <a:pPr lvl="1">
              <a:buFont typeface="Arial" panose="020B0604020202020204" pitchFamily="34" charset="0"/>
              <a:buAutoNum type="arabicPeriod"/>
            </a:pPr>
            <a:r>
              <a:rPr lang="nl-NL" sz="2000" b="1" dirty="0" err="1">
                <a:solidFill>
                  <a:srgbClr val="111111"/>
                </a:solidFill>
                <a:latin typeface="+mj-lt"/>
              </a:rPr>
              <a:t>Isochore</a:t>
            </a:r>
            <a:r>
              <a:rPr lang="nl-NL" sz="2000" b="1" dirty="0">
                <a:solidFill>
                  <a:srgbClr val="111111"/>
                </a:solidFill>
                <a:latin typeface="+mj-lt"/>
              </a:rPr>
              <a:t> warmte afvoer</a:t>
            </a:r>
            <a:r>
              <a:rPr lang="nl-NL" sz="2000" dirty="0">
                <a:solidFill>
                  <a:srgbClr val="111111"/>
                </a:solidFill>
                <a:latin typeface="+mj-lt"/>
              </a:rPr>
              <a:t>: De gassen geven warmte af bij constant volume, waardoor de temperatuur daalt.</a:t>
            </a:r>
          </a:p>
          <a:p>
            <a:pPr lvl="1"/>
            <a:endParaRPr lang="nl-NL" sz="2000" dirty="0">
              <a:solidFill>
                <a:srgbClr val="111111"/>
              </a:solidFill>
              <a:latin typeface="+mj-lt"/>
            </a:endParaRPr>
          </a:p>
          <a:p>
            <a:endParaRPr lang="nl-BE" sz="2500" dirty="0">
              <a:solidFill>
                <a:srgbClr val="202122"/>
              </a:solidFill>
              <a:latin typeface="+mj-lt"/>
            </a:endParaRPr>
          </a:p>
        </p:txBody>
      </p:sp>
      <p:pic>
        <p:nvPicPr>
          <p:cNvPr id="5121" name="Picture 1" descr="What are Thermodynamic Cycles? Carnot, Rankine, Otto, and Diesel">
            <a:extLst>
              <a:ext uri="{FF2B5EF4-FFF2-40B4-BE49-F238E27FC236}">
                <a16:creationId xmlns:a16="http://schemas.microsoft.com/office/drawing/2014/main" id="{9FD6F037-544B-220A-A508-9DE5948B3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7581" y="2401947"/>
            <a:ext cx="7858125" cy="346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jdelijke aanduiding voor tekst 6">
            <a:extLst>
              <a:ext uri="{FF2B5EF4-FFF2-40B4-BE49-F238E27FC236}">
                <a16:creationId xmlns:a16="http://schemas.microsoft.com/office/drawing/2014/main" id="{927A5F46-09DC-3191-3546-E26D431D9E0E}"/>
              </a:ext>
            </a:extLst>
          </p:cNvPr>
          <p:cNvSpPr txBox="1">
            <a:spLocks/>
          </p:cNvSpPr>
          <p:nvPr/>
        </p:nvSpPr>
        <p:spPr>
          <a:xfrm>
            <a:off x="998692" y="5630259"/>
            <a:ext cx="16717014" cy="29961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1"/>
            <a:endParaRPr lang="nl-NL" sz="2000" dirty="0">
              <a:solidFill>
                <a:srgbClr val="111111"/>
              </a:solidFill>
              <a:latin typeface="+mj-lt"/>
            </a:endParaRPr>
          </a:p>
          <a:p>
            <a:pPr marL="0" lvl="1">
              <a:spcBef>
                <a:spcPts val="1500"/>
              </a:spcBef>
            </a:pPr>
            <a:r>
              <a:rPr lang="nl-NL" sz="2000" b="1" dirty="0">
                <a:solidFill>
                  <a:srgbClr val="111111"/>
                </a:solidFill>
                <a:latin typeface="+mj-lt"/>
              </a:rPr>
              <a:t>Praktisch</a:t>
            </a:r>
            <a:endParaRPr lang="nl-NL" sz="2000" dirty="0">
              <a:solidFill>
                <a:srgbClr val="111111"/>
              </a:solidFill>
              <a:latin typeface="+mj-lt"/>
            </a:endParaRPr>
          </a:p>
          <a:p>
            <a:r>
              <a:rPr lang="nl-NL" sz="2000" b="1" dirty="0">
                <a:solidFill>
                  <a:srgbClr val="111111"/>
                </a:solidFill>
                <a:latin typeface="+mj-lt"/>
              </a:rPr>
              <a:t>Compressie</a:t>
            </a:r>
            <a:r>
              <a:rPr lang="nl-NL" sz="2000" dirty="0">
                <a:solidFill>
                  <a:srgbClr val="111111"/>
                </a:solidFill>
                <a:latin typeface="+mj-lt"/>
              </a:rPr>
              <a:t>: Lucht wordt aangezogen en sterk gecomprimeerd in de cilinder.</a:t>
            </a:r>
          </a:p>
          <a:p>
            <a:r>
              <a:rPr lang="nl-NL" sz="2000" b="1" dirty="0">
                <a:solidFill>
                  <a:srgbClr val="111111"/>
                </a:solidFill>
                <a:latin typeface="+mj-lt"/>
              </a:rPr>
              <a:t>Verbranding</a:t>
            </a:r>
            <a:r>
              <a:rPr lang="nl-NL" sz="2000" dirty="0">
                <a:solidFill>
                  <a:srgbClr val="111111"/>
                </a:solidFill>
                <a:latin typeface="+mj-lt"/>
              </a:rPr>
              <a:t>: Dieselbrandstof wordt geïnjecteerd in de hete, gecomprimeerde lucht, wat leidt tot spontane ontsteking en verbranding.</a:t>
            </a:r>
          </a:p>
          <a:p>
            <a:r>
              <a:rPr lang="nl-NL" sz="2000" b="1" dirty="0">
                <a:solidFill>
                  <a:srgbClr val="111111"/>
                </a:solidFill>
                <a:latin typeface="+mj-lt"/>
              </a:rPr>
              <a:t>Expansie</a:t>
            </a:r>
            <a:r>
              <a:rPr lang="nl-NL" sz="2000" dirty="0">
                <a:solidFill>
                  <a:srgbClr val="111111"/>
                </a:solidFill>
                <a:latin typeface="+mj-lt"/>
              </a:rPr>
              <a:t>: De verbrandingsgassen zetten uit en drijven de zuiger naar beneden, wat mechanische arbeid levert.</a:t>
            </a:r>
          </a:p>
          <a:p>
            <a:r>
              <a:rPr lang="nl-NL" sz="2000" b="1" dirty="0">
                <a:solidFill>
                  <a:srgbClr val="111111"/>
                </a:solidFill>
                <a:latin typeface="+mj-lt"/>
              </a:rPr>
              <a:t>Uitstoot</a:t>
            </a:r>
            <a:r>
              <a:rPr lang="nl-NL" sz="2000" dirty="0">
                <a:solidFill>
                  <a:srgbClr val="111111"/>
                </a:solidFill>
                <a:latin typeface="+mj-lt"/>
              </a:rPr>
              <a:t>: De uitgezette gassen worden uitgestoten uit de cilinder.</a:t>
            </a:r>
          </a:p>
          <a:p>
            <a:endParaRPr lang="nl-BE" sz="2500" dirty="0">
              <a:solidFill>
                <a:srgbClr val="202122"/>
              </a:solidFill>
              <a:latin typeface="+mj-lt"/>
            </a:endParaRPr>
          </a:p>
        </p:txBody>
      </p:sp>
    </p:spTree>
    <p:extLst>
      <p:ext uri="{BB962C8B-B14F-4D97-AF65-F5344CB8AC3E}">
        <p14:creationId xmlns:p14="http://schemas.microsoft.com/office/powerpoint/2010/main" val="302700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Theoretisch kringprocessen- </a:t>
            </a:r>
            <a:r>
              <a:rPr lang="nl-NL" dirty="0" err="1"/>
              <a:t>Stirling</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48</a:t>
            </a:fld>
            <a:endParaRPr lang="nl-BE" dirty="0"/>
          </a:p>
        </p:txBody>
      </p:sp>
      <p:pic>
        <p:nvPicPr>
          <p:cNvPr id="6146" name="Picture 2" descr="What are Thermodynamic Cycles? Carnot, Rankine, Otto, and Diesel">
            <a:extLst>
              <a:ext uri="{FF2B5EF4-FFF2-40B4-BE49-F238E27FC236}">
                <a16:creationId xmlns:a16="http://schemas.microsoft.com/office/drawing/2014/main" id="{C944E7CB-3EDC-759C-3102-54D3C3F85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121" y="2129633"/>
            <a:ext cx="9982200" cy="4295775"/>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tekst 6">
            <a:extLst>
              <a:ext uri="{FF2B5EF4-FFF2-40B4-BE49-F238E27FC236}">
                <a16:creationId xmlns:a16="http://schemas.microsoft.com/office/drawing/2014/main" id="{903A1628-6BB0-A03A-A04D-79F7E8E997C9}"/>
              </a:ext>
            </a:extLst>
          </p:cNvPr>
          <p:cNvSpPr>
            <a:spLocks noGrp="1"/>
          </p:cNvSpPr>
          <p:nvPr>
            <p:ph type="body" sz="quarter" idx="17"/>
          </p:nvPr>
        </p:nvSpPr>
        <p:spPr>
          <a:xfrm>
            <a:off x="998692" y="1992573"/>
            <a:ext cx="6214908" cy="7185294"/>
          </a:xfrm>
        </p:spPr>
        <p:txBody>
          <a:bodyPr/>
          <a:lstStyle/>
          <a:p>
            <a:r>
              <a:rPr lang="nl-NL" sz="2000" b="1" dirty="0">
                <a:solidFill>
                  <a:srgbClr val="111111"/>
                </a:solidFill>
                <a:latin typeface="+mj-lt"/>
              </a:rPr>
              <a:t>Beschrijving</a:t>
            </a:r>
          </a:p>
          <a:p>
            <a:r>
              <a:rPr lang="nl-NL" sz="2000" dirty="0">
                <a:solidFill>
                  <a:srgbClr val="111111"/>
                </a:solidFill>
                <a:latin typeface="+mj-lt"/>
              </a:rPr>
              <a:t>De </a:t>
            </a:r>
            <a:r>
              <a:rPr lang="nl-NL" sz="2000" dirty="0" err="1">
                <a:solidFill>
                  <a:srgbClr val="111111"/>
                </a:solidFill>
                <a:latin typeface="+mj-lt"/>
              </a:rPr>
              <a:t>Stirling</a:t>
            </a:r>
            <a:r>
              <a:rPr lang="nl-NL" sz="2000" dirty="0">
                <a:solidFill>
                  <a:srgbClr val="111111"/>
                </a:solidFill>
                <a:latin typeface="+mj-lt"/>
              </a:rPr>
              <a:t>-cyclus is een thermodynamisch proces dat wordt gebruikt in Stirlingmotoren, die bekend staan om hun efficiëntie en stille werking. Hier is een overzicht van de </a:t>
            </a:r>
            <a:r>
              <a:rPr lang="nl-NL" sz="2000" dirty="0" err="1">
                <a:solidFill>
                  <a:srgbClr val="111111"/>
                </a:solidFill>
                <a:latin typeface="+mj-lt"/>
              </a:rPr>
              <a:t>Stirling</a:t>
            </a:r>
            <a:r>
              <a:rPr lang="nl-NL" sz="2000" dirty="0">
                <a:solidFill>
                  <a:srgbClr val="111111"/>
                </a:solidFill>
                <a:latin typeface="+mj-lt"/>
              </a:rPr>
              <a:t>-cyclus:</a:t>
            </a:r>
          </a:p>
          <a:p>
            <a:endParaRPr lang="nl-NL" sz="2000" dirty="0">
              <a:solidFill>
                <a:srgbClr val="111111"/>
              </a:solidFill>
              <a:latin typeface="+mj-lt"/>
            </a:endParaRPr>
          </a:p>
          <a:p>
            <a:r>
              <a:rPr lang="nl-NL" sz="2000" b="1" dirty="0">
                <a:solidFill>
                  <a:srgbClr val="111111"/>
                </a:solidFill>
                <a:latin typeface="+mj-lt"/>
              </a:rPr>
              <a:t>1. Isotherme compressie</a:t>
            </a:r>
            <a:r>
              <a:rPr lang="nl-NL" sz="2000" dirty="0">
                <a:solidFill>
                  <a:srgbClr val="111111"/>
                </a:solidFill>
                <a:latin typeface="+mj-lt"/>
              </a:rPr>
              <a:t>: Het werkende gas (meestal lucht of helium) wordt gecomprimeerd bij een constante lage temperatuur, waarbij warmte wordt afgevoerd naar de omgeving.</a:t>
            </a:r>
          </a:p>
          <a:p>
            <a:r>
              <a:rPr lang="nl-NL" sz="2000" b="1" dirty="0">
                <a:solidFill>
                  <a:srgbClr val="111111"/>
                </a:solidFill>
                <a:latin typeface="+mj-lt"/>
              </a:rPr>
              <a:t>2. </a:t>
            </a:r>
            <a:r>
              <a:rPr lang="nl-NL" sz="2000" b="1" dirty="0" err="1">
                <a:solidFill>
                  <a:srgbClr val="111111"/>
                </a:solidFill>
                <a:latin typeface="+mj-lt"/>
              </a:rPr>
              <a:t>Isovolumetrische</a:t>
            </a:r>
            <a:r>
              <a:rPr lang="nl-NL" sz="2000" b="1" dirty="0">
                <a:solidFill>
                  <a:srgbClr val="111111"/>
                </a:solidFill>
                <a:latin typeface="+mj-lt"/>
              </a:rPr>
              <a:t> (</a:t>
            </a:r>
            <a:r>
              <a:rPr lang="nl-NL" sz="2000" b="1" dirty="0" err="1">
                <a:solidFill>
                  <a:srgbClr val="111111"/>
                </a:solidFill>
                <a:latin typeface="+mj-lt"/>
              </a:rPr>
              <a:t>isochorische</a:t>
            </a:r>
            <a:r>
              <a:rPr lang="nl-NL" sz="2000" b="1" dirty="0">
                <a:solidFill>
                  <a:srgbClr val="111111"/>
                </a:solidFill>
                <a:latin typeface="+mj-lt"/>
              </a:rPr>
              <a:t>) verwarming</a:t>
            </a:r>
            <a:r>
              <a:rPr lang="nl-NL" sz="2000" dirty="0">
                <a:solidFill>
                  <a:srgbClr val="111111"/>
                </a:solidFill>
                <a:latin typeface="+mj-lt"/>
              </a:rPr>
              <a:t>: Het gas wordt verplaatst naar een warmtereservoir en verwarmd bij constant volume, waardoor de druk toeneemt.</a:t>
            </a:r>
          </a:p>
          <a:p>
            <a:r>
              <a:rPr lang="nl-NL" sz="2000" b="1" dirty="0">
                <a:solidFill>
                  <a:srgbClr val="111111"/>
                </a:solidFill>
                <a:latin typeface="+mj-lt"/>
              </a:rPr>
              <a:t>3. Isotherme expansie</a:t>
            </a:r>
            <a:r>
              <a:rPr lang="nl-NL" sz="2000" dirty="0">
                <a:solidFill>
                  <a:srgbClr val="111111"/>
                </a:solidFill>
                <a:latin typeface="+mj-lt"/>
              </a:rPr>
              <a:t>: Het verwarmde gas zet uit bij een constante hoge temperatuur, waarbij het werk verricht op een zuiger of ander mechanisme.</a:t>
            </a:r>
          </a:p>
          <a:p>
            <a:r>
              <a:rPr lang="nl-NL" sz="2000" b="1" dirty="0">
                <a:solidFill>
                  <a:srgbClr val="111111"/>
                </a:solidFill>
                <a:latin typeface="+mj-lt"/>
              </a:rPr>
              <a:t>4. </a:t>
            </a:r>
            <a:r>
              <a:rPr lang="nl-NL" sz="2000" b="1" dirty="0" err="1">
                <a:solidFill>
                  <a:srgbClr val="111111"/>
                </a:solidFill>
                <a:latin typeface="+mj-lt"/>
              </a:rPr>
              <a:t>Isovolumetrische</a:t>
            </a:r>
            <a:r>
              <a:rPr lang="nl-NL" sz="2000" b="1" dirty="0">
                <a:solidFill>
                  <a:srgbClr val="111111"/>
                </a:solidFill>
                <a:latin typeface="+mj-lt"/>
              </a:rPr>
              <a:t> (</a:t>
            </a:r>
            <a:r>
              <a:rPr lang="nl-NL" sz="2000" b="1" dirty="0" err="1">
                <a:solidFill>
                  <a:srgbClr val="111111"/>
                </a:solidFill>
                <a:latin typeface="+mj-lt"/>
              </a:rPr>
              <a:t>isochorische</a:t>
            </a:r>
            <a:r>
              <a:rPr lang="nl-NL" sz="2000" b="1" dirty="0">
                <a:solidFill>
                  <a:srgbClr val="111111"/>
                </a:solidFill>
                <a:latin typeface="+mj-lt"/>
              </a:rPr>
              <a:t>) koeling</a:t>
            </a:r>
            <a:r>
              <a:rPr lang="nl-NL" sz="2000" dirty="0">
                <a:solidFill>
                  <a:srgbClr val="111111"/>
                </a:solidFill>
                <a:latin typeface="+mj-lt"/>
              </a:rPr>
              <a:t>: Het gas wordt verplaatst naar een koelreservoir en gekoeld bij constant volume, waardoor de druk afneemt.</a:t>
            </a:r>
            <a:endParaRPr lang="nl-NL" sz="2000" b="0" i="0" dirty="0">
              <a:solidFill>
                <a:srgbClr val="111111"/>
              </a:solidFill>
              <a:effectLst/>
              <a:latin typeface="+mj-lt"/>
            </a:endParaRPr>
          </a:p>
          <a:p>
            <a:endParaRPr lang="nl-BE" sz="2500" dirty="0">
              <a:solidFill>
                <a:srgbClr val="202122"/>
              </a:solidFill>
              <a:latin typeface="+mj-lt"/>
            </a:endParaRPr>
          </a:p>
        </p:txBody>
      </p:sp>
    </p:spTree>
    <p:extLst>
      <p:ext uri="{BB962C8B-B14F-4D97-AF65-F5344CB8AC3E}">
        <p14:creationId xmlns:p14="http://schemas.microsoft.com/office/powerpoint/2010/main" val="2851453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Open-systemen Pomp</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49</a:t>
            </a:fld>
            <a:endParaRPr lang="nl-BE" dirty="0"/>
          </a:p>
        </p:txBody>
      </p:sp>
      <mc:AlternateContent xmlns:mc="http://schemas.openxmlformats.org/markup-compatibility/2006" xmlns:a14="http://schemas.microsoft.com/office/drawing/2010/main">
        <mc:Choice Requires="a14">
          <p:sp>
            <p:nvSpPr>
              <p:cNvPr id="9" name="Tijdelijke aanduiding voor tekst 6">
                <a:extLst>
                  <a:ext uri="{FF2B5EF4-FFF2-40B4-BE49-F238E27FC236}">
                    <a16:creationId xmlns:a16="http://schemas.microsoft.com/office/drawing/2014/main" id="{562DE8EC-1772-C9F3-25D3-7A8EDA79BF14}"/>
                  </a:ext>
                </a:extLst>
              </p:cNvPr>
              <p:cNvSpPr txBox="1">
                <a:spLocks/>
              </p:cNvSpPr>
              <p:nvPr/>
            </p:nvSpPr>
            <p:spPr>
              <a:xfrm>
                <a:off x="998692" y="1992573"/>
                <a:ext cx="9291720" cy="7206018"/>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dirty="0">
                    <a:solidFill>
                      <a:srgbClr val="111111"/>
                    </a:solidFill>
                    <a:latin typeface="+mj-lt"/>
                  </a:rPr>
                  <a:t>Definitie</a:t>
                </a:r>
              </a:p>
              <a:p>
                <a:r>
                  <a:rPr lang="nl-NL" sz="2000" dirty="0">
                    <a:solidFill>
                      <a:srgbClr val="111111"/>
                    </a:solidFill>
                    <a:latin typeface="+mj-lt"/>
                  </a:rPr>
                  <a:t>Een pomp is een werktuig dat wordt gebruikt om vloeistoffen of gassen te verplaatsen door er energie aan toe te voegen in de vorm van een drukverhoging of snelheidsverhoging. </a:t>
                </a:r>
                <a:r>
                  <a:rPr lang="nl-NL" sz="2000" dirty="0">
                    <a:solidFill>
                      <a:srgbClr val="111111"/>
                    </a:solidFill>
                    <a:latin typeface="+mj-lt"/>
                    <a:hlinkClick r:id="rId2">
                      <a:extLst>
                        <a:ext uri="{A12FA001-AC4F-418D-AE19-62706E023703}">
                          <ahyp:hlinkClr xmlns:ahyp="http://schemas.microsoft.com/office/drawing/2018/hyperlinkcolor" val="tx"/>
                        </a:ext>
                      </a:extLst>
                    </a:hlinkClick>
                  </a:rPr>
                  <a:t>Dit betekent dat een pomp vloeistoffen of gassen van een lager niveau naar een hoger niveau kan verplaatsen</a:t>
                </a:r>
                <a:endParaRPr lang="nl-NL" sz="2000" dirty="0">
                  <a:solidFill>
                    <a:srgbClr val="111111"/>
                  </a:solidFill>
                  <a:latin typeface="+mj-lt"/>
                </a:endParaRP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nl-BE" sz="2000" kern="100">
                              <a:effectLst/>
                              <a:latin typeface="Cambria Math" panose="02040503050406030204" pitchFamily="18" charset="0"/>
                              <a:ea typeface="Calibri" panose="020F0502020204030204" pitchFamily="34" charset="0"/>
                              <a:cs typeface="Times New Roman" panose="02020603050405020304" pitchFamily="18" charset="0"/>
                            </a:rPr>
                            <m:t>Φ</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𝑉</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𝑝𝑜𝑚𝑝𝑣𝑒𝑟𝑚𝑜𝑔𝑒𝑛</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𝑊</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𝑜𝑝𝑣</m:t>
                      </m:r>
                      <m:r>
                        <a:rPr lang="nl-NL" sz="1800" b="0" i="1" kern="100" smtClean="0">
                          <a:effectLst/>
                          <a:latin typeface="Cambria Math" panose="02040503050406030204" pitchFamily="18" charset="0"/>
                          <a:ea typeface="Calibri" panose="020F0502020204030204" pitchFamily="34" charset="0"/>
                          <a:cs typeface="Times New Roman" panose="02020603050405020304" pitchFamily="18" charset="0"/>
                        </a:rPr>
                        <m:t>𝑜𝑒𝑟</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𝑑𝑟𝑢𝑘</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𝑝𝑜𝑚𝑝</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𝑃𝑎</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BE"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𝑉</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𝑝𝑜𝑚𝑝𝑎𝑟𝑏𝑒𝑖𝑑</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𝐽</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𝜐</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sSub>
                        <m:sSubPr>
                          <m:ctrlP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𝑝𝑜𝑚𝑝</m:t>
                          </m:r>
                        </m:sub>
                      </m:sSub>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𝑠𝑝𝑒𝑐𝑖𝑓𝑖𝑒𝑘𝑒</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𝑝𝑜𝑚𝑝𝑎𝑟𝑏𝑒𝑖𝑑</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𝐽</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𝑘𝑔</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2500" dirty="0">
                  <a:solidFill>
                    <a:srgbClr val="202122"/>
                  </a:solidFill>
                  <a:latin typeface="+mj-lt"/>
                </a:endParaRPr>
              </a:p>
            </p:txBody>
          </p:sp>
        </mc:Choice>
        <mc:Fallback xmlns="">
          <p:sp>
            <p:nvSpPr>
              <p:cNvPr id="9" name="Tijdelijke aanduiding voor tekst 6">
                <a:extLst>
                  <a:ext uri="{FF2B5EF4-FFF2-40B4-BE49-F238E27FC236}">
                    <a16:creationId xmlns:a16="http://schemas.microsoft.com/office/drawing/2014/main" id="{562DE8EC-1772-C9F3-25D3-7A8EDA79BF14}"/>
                  </a:ext>
                </a:extLst>
              </p:cNvPr>
              <p:cNvSpPr txBox="1">
                <a:spLocks noRot="1" noChangeAspect="1" noMove="1" noResize="1" noEditPoints="1" noAdjustHandles="1" noChangeArrowheads="1" noChangeShapeType="1" noTextEdit="1"/>
              </p:cNvSpPr>
              <p:nvPr/>
            </p:nvSpPr>
            <p:spPr>
              <a:xfrm>
                <a:off x="998692" y="1992573"/>
                <a:ext cx="9291720" cy="7206018"/>
              </a:xfrm>
              <a:prstGeom prst="rect">
                <a:avLst/>
              </a:prstGeom>
              <a:blipFill>
                <a:blip r:embed="rId3"/>
                <a:stretch>
                  <a:fillRect l="-722" t="-931"/>
                </a:stretch>
              </a:blipFill>
            </p:spPr>
            <p:txBody>
              <a:bodyPr/>
              <a:lstStyle/>
              <a:p>
                <a:r>
                  <a:rPr lang="nl-BE">
                    <a:noFill/>
                  </a:rPr>
                  <a:t> </a:t>
                </a:r>
              </a:p>
            </p:txBody>
          </p:sp>
        </mc:Fallback>
      </mc:AlternateContent>
      <p:pic>
        <p:nvPicPr>
          <p:cNvPr id="11" name="Afbeelding 10">
            <a:extLst>
              <a:ext uri="{FF2B5EF4-FFF2-40B4-BE49-F238E27FC236}">
                <a16:creationId xmlns:a16="http://schemas.microsoft.com/office/drawing/2014/main" id="{9F6BF11D-4F82-441C-E91D-792484137162}"/>
              </a:ext>
            </a:extLst>
          </p:cNvPr>
          <p:cNvPicPr>
            <a:picLocks noChangeAspect="1"/>
          </p:cNvPicPr>
          <p:nvPr/>
        </p:nvPicPr>
        <p:blipFill>
          <a:blip r:embed="rId4"/>
          <a:stretch>
            <a:fillRect/>
          </a:stretch>
        </p:blipFill>
        <p:spPr>
          <a:xfrm>
            <a:off x="11002808" y="2139855"/>
            <a:ext cx="6286500" cy="4724400"/>
          </a:xfrm>
          <a:prstGeom prst="rect">
            <a:avLst/>
          </a:prstGeom>
        </p:spPr>
      </p:pic>
      <p:sp>
        <p:nvSpPr>
          <p:cNvPr id="12" name="Tekstvak 11">
            <a:extLst>
              <a:ext uri="{FF2B5EF4-FFF2-40B4-BE49-F238E27FC236}">
                <a16:creationId xmlns:a16="http://schemas.microsoft.com/office/drawing/2014/main" id="{73686827-83C7-7533-F580-F10D8C3FC7DC}"/>
              </a:ext>
            </a:extLst>
          </p:cNvPr>
          <p:cNvSpPr txBox="1"/>
          <p:nvPr/>
        </p:nvSpPr>
        <p:spPr>
          <a:xfrm>
            <a:off x="11009050" y="7345714"/>
            <a:ext cx="6286500" cy="707886"/>
          </a:xfrm>
          <a:prstGeom prst="rect">
            <a:avLst/>
          </a:prstGeom>
          <a:solidFill>
            <a:schemeClr val="accent5"/>
          </a:solidFill>
        </p:spPr>
        <p:txBody>
          <a:bodyPr wrap="square">
            <a:spAutoFit/>
          </a:bodyPr>
          <a:lstStyle/>
          <a:p>
            <a:r>
              <a:rPr lang="nl-NL" sz="2000" dirty="0">
                <a:latin typeface="+mj-lt"/>
              </a:rPr>
              <a:t>Wat is het benodigde vermogen om 90 m³/h ter verplaatsen met een drukverschil van 1,2 Bar ?</a:t>
            </a:r>
          </a:p>
        </p:txBody>
      </p:sp>
    </p:spTree>
    <p:extLst>
      <p:ext uri="{BB962C8B-B14F-4D97-AF65-F5344CB8AC3E}">
        <p14:creationId xmlns:p14="http://schemas.microsoft.com/office/powerpoint/2010/main" val="311234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err="1"/>
              <a:t>Heating</a:t>
            </a:r>
            <a:r>
              <a:rPr lang="nl-BE" dirty="0"/>
              <a:t>- fossiel-biomassa-zonnecollector-warmtepomp</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7" name="Afbeelding 6">
            <a:extLst>
              <a:ext uri="{FF2B5EF4-FFF2-40B4-BE49-F238E27FC236}">
                <a16:creationId xmlns:a16="http://schemas.microsoft.com/office/drawing/2014/main" id="{6EA38742-C873-8398-B1F3-703776F16B58}"/>
              </a:ext>
            </a:extLst>
          </p:cNvPr>
          <p:cNvPicPr>
            <a:picLocks noChangeAspect="1"/>
          </p:cNvPicPr>
          <p:nvPr/>
        </p:nvPicPr>
        <p:blipFill>
          <a:blip r:embed="rId2"/>
          <a:stretch>
            <a:fillRect/>
          </a:stretch>
        </p:blipFill>
        <p:spPr>
          <a:xfrm>
            <a:off x="10507662" y="2176618"/>
            <a:ext cx="6557963" cy="3562350"/>
          </a:xfrm>
          <a:prstGeom prst="rect">
            <a:avLst/>
          </a:prstGeom>
        </p:spPr>
      </p:pic>
      <p:pic>
        <p:nvPicPr>
          <p:cNvPr id="8" name="Afbeelding 7">
            <a:extLst>
              <a:ext uri="{FF2B5EF4-FFF2-40B4-BE49-F238E27FC236}">
                <a16:creationId xmlns:a16="http://schemas.microsoft.com/office/drawing/2014/main" id="{7FC33F15-A720-8263-439D-AEC4EA8AC415}"/>
              </a:ext>
            </a:extLst>
          </p:cNvPr>
          <p:cNvPicPr>
            <a:picLocks noChangeAspect="1"/>
          </p:cNvPicPr>
          <p:nvPr/>
        </p:nvPicPr>
        <p:blipFill>
          <a:blip r:embed="rId3"/>
          <a:srcRect b="27931"/>
          <a:stretch/>
        </p:blipFill>
        <p:spPr>
          <a:xfrm>
            <a:off x="1009650" y="1848502"/>
            <a:ext cx="8134350" cy="3294998"/>
          </a:xfrm>
          <a:prstGeom prst="rect">
            <a:avLst/>
          </a:prstGeom>
        </p:spPr>
      </p:pic>
      <p:pic>
        <p:nvPicPr>
          <p:cNvPr id="9" name="Afbeelding 8">
            <a:extLst>
              <a:ext uri="{FF2B5EF4-FFF2-40B4-BE49-F238E27FC236}">
                <a16:creationId xmlns:a16="http://schemas.microsoft.com/office/drawing/2014/main" id="{819C0267-03FB-6600-60BD-74F0EADDCCA6}"/>
              </a:ext>
            </a:extLst>
          </p:cNvPr>
          <p:cNvPicPr>
            <a:picLocks noChangeAspect="1"/>
          </p:cNvPicPr>
          <p:nvPr/>
        </p:nvPicPr>
        <p:blipFill>
          <a:blip r:embed="rId4"/>
          <a:stretch>
            <a:fillRect/>
          </a:stretch>
        </p:blipFill>
        <p:spPr>
          <a:xfrm>
            <a:off x="2077445" y="5424147"/>
            <a:ext cx="5715000" cy="3810000"/>
          </a:xfrm>
          <a:prstGeom prst="rect">
            <a:avLst/>
          </a:prstGeom>
        </p:spPr>
      </p:pic>
      <p:pic>
        <p:nvPicPr>
          <p:cNvPr id="2050" name="Picture 2" descr="Products and Solutions | Sabroe">
            <a:extLst>
              <a:ext uri="{FF2B5EF4-FFF2-40B4-BE49-F238E27FC236}">
                <a16:creationId xmlns:a16="http://schemas.microsoft.com/office/drawing/2014/main" id="{804471C2-6467-695A-B021-AE263BBE8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5979792"/>
            <a:ext cx="54864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227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Open-systemen Expansie</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50</a:t>
            </a:fld>
            <a:endParaRPr lang="nl-BE" dirty="0"/>
          </a:p>
        </p:txBody>
      </p:sp>
      <mc:AlternateContent xmlns:mc="http://schemas.openxmlformats.org/markup-compatibility/2006" xmlns:a14="http://schemas.microsoft.com/office/drawing/2010/main">
        <mc:Choice Requires="a14">
          <p:sp>
            <p:nvSpPr>
              <p:cNvPr id="9" name="Tijdelijke aanduiding voor tekst 6">
                <a:extLst>
                  <a:ext uri="{FF2B5EF4-FFF2-40B4-BE49-F238E27FC236}">
                    <a16:creationId xmlns:a16="http://schemas.microsoft.com/office/drawing/2014/main" id="{562DE8EC-1772-C9F3-25D3-7A8EDA79BF14}"/>
                  </a:ext>
                </a:extLst>
              </p:cNvPr>
              <p:cNvSpPr txBox="1">
                <a:spLocks/>
              </p:cNvSpPr>
              <p:nvPr/>
            </p:nvSpPr>
            <p:spPr>
              <a:xfrm>
                <a:off x="998692" y="1992573"/>
                <a:ext cx="8145308" cy="5950424"/>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dirty="0">
                    <a:solidFill>
                      <a:srgbClr val="111111"/>
                    </a:solidFill>
                    <a:latin typeface="+mj-lt"/>
                  </a:rPr>
                  <a:t>Definitie</a:t>
                </a:r>
              </a:p>
              <a:p>
                <a:r>
                  <a:rPr lang="nl-NL" sz="2000" dirty="0">
                    <a:solidFill>
                      <a:srgbClr val="111111"/>
                    </a:solidFill>
                    <a:latin typeface="+mj-lt"/>
                  </a:rPr>
                  <a:t>Een smoorvoorziening wordt gebruikt om de druk te verlagen in een systeem.</a:t>
                </a: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NL"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nl-NL"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𝑢𝑖𝑡</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NL"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nl-NL" sz="20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𝑖𝑛</m:t>
                          </m:r>
                        </m:sub>
                      </m:sSub>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nl-NL" sz="2000" dirty="0">
                    <a:solidFill>
                      <a:srgbClr val="111111"/>
                    </a:solidFill>
                    <a:latin typeface="+mj-lt"/>
                  </a:rPr>
                  <a:t>Een expansieventiel is een essentieel onderdeel van koel- en airconditioningsystemen. Het heeft als doel het koudemiddel van een hoge druk (en hoge temperatuur) naar een lage druk (en lage temperatuur) te brengen. Dit proces zorgt ervoor dat het koudemiddel verder kan verdampen en warmte kan opnemen uit de omgeving.</a:t>
                </a:r>
              </a:p>
              <a:p>
                <a:pPr algn="l"/>
                <a:r>
                  <a:rPr lang="nl-NL" sz="2000" dirty="0">
                    <a:solidFill>
                      <a:srgbClr val="111111"/>
                    </a:solidFill>
                    <a:latin typeface="+mj-lt"/>
                  </a:rPr>
                  <a:t>Er zijn verschillende typen expansieventielen, waaronder mechanische en elektronische versies. Een veelvoorkomend type is het thermostatische expansieventiel, dat de hoeveelheid koudemiddel regelt op basis van de temperatuur van het koudemiddel dat de verdamper verlaat.</a:t>
                </a: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2500" dirty="0">
                  <a:solidFill>
                    <a:srgbClr val="202122"/>
                  </a:solidFill>
                  <a:latin typeface="+mj-lt"/>
                </a:endParaRPr>
              </a:p>
            </p:txBody>
          </p:sp>
        </mc:Choice>
        <mc:Fallback xmlns="">
          <p:sp>
            <p:nvSpPr>
              <p:cNvPr id="9" name="Tijdelijke aanduiding voor tekst 6">
                <a:extLst>
                  <a:ext uri="{FF2B5EF4-FFF2-40B4-BE49-F238E27FC236}">
                    <a16:creationId xmlns:a16="http://schemas.microsoft.com/office/drawing/2014/main" id="{562DE8EC-1772-C9F3-25D3-7A8EDA79BF14}"/>
                  </a:ext>
                </a:extLst>
              </p:cNvPr>
              <p:cNvSpPr txBox="1">
                <a:spLocks noRot="1" noChangeAspect="1" noMove="1" noResize="1" noEditPoints="1" noAdjustHandles="1" noChangeArrowheads="1" noChangeShapeType="1" noTextEdit="1"/>
              </p:cNvSpPr>
              <p:nvPr/>
            </p:nvSpPr>
            <p:spPr>
              <a:xfrm>
                <a:off x="998692" y="1992573"/>
                <a:ext cx="8145308" cy="5950424"/>
              </a:xfrm>
              <a:prstGeom prst="rect">
                <a:avLst/>
              </a:prstGeom>
              <a:blipFill>
                <a:blip r:embed="rId2"/>
                <a:stretch>
                  <a:fillRect l="-823" t="-1127"/>
                </a:stretch>
              </a:blipFill>
            </p:spPr>
            <p:txBody>
              <a:bodyPr/>
              <a:lstStyle/>
              <a:p>
                <a:r>
                  <a:rPr lang="nl-BE">
                    <a:noFill/>
                  </a:rPr>
                  <a:t> </a:t>
                </a:r>
              </a:p>
            </p:txBody>
          </p:sp>
        </mc:Fallback>
      </mc:AlternateContent>
      <p:pic>
        <p:nvPicPr>
          <p:cNvPr id="2" name="Afbeelding 1">
            <a:extLst>
              <a:ext uri="{FF2B5EF4-FFF2-40B4-BE49-F238E27FC236}">
                <a16:creationId xmlns:a16="http://schemas.microsoft.com/office/drawing/2014/main" id="{4203C952-E023-34F4-5339-BE98AAC598E8}"/>
              </a:ext>
            </a:extLst>
          </p:cNvPr>
          <p:cNvPicPr>
            <a:picLocks noChangeAspect="1"/>
          </p:cNvPicPr>
          <p:nvPr/>
        </p:nvPicPr>
        <p:blipFill>
          <a:blip r:embed="rId3"/>
          <a:stretch>
            <a:fillRect/>
          </a:stretch>
        </p:blipFill>
        <p:spPr>
          <a:xfrm>
            <a:off x="9976644" y="2109028"/>
            <a:ext cx="7620000" cy="5715000"/>
          </a:xfrm>
          <a:prstGeom prst="rect">
            <a:avLst/>
          </a:prstGeom>
        </p:spPr>
      </p:pic>
    </p:spTree>
    <p:extLst>
      <p:ext uri="{BB962C8B-B14F-4D97-AF65-F5344CB8AC3E}">
        <p14:creationId xmlns:p14="http://schemas.microsoft.com/office/powerpoint/2010/main" val="370434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a:t>Open-systemen Warmtewisselaar</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51</a:t>
            </a:fld>
            <a:endParaRPr lang="nl-BE" dirty="0"/>
          </a:p>
        </p:txBody>
      </p:sp>
      <mc:AlternateContent xmlns:mc="http://schemas.openxmlformats.org/markup-compatibility/2006" xmlns:a14="http://schemas.microsoft.com/office/drawing/2010/main">
        <mc:Choice Requires="a14">
          <p:sp>
            <p:nvSpPr>
              <p:cNvPr id="9" name="Tijdelijke aanduiding voor tekst 6">
                <a:extLst>
                  <a:ext uri="{FF2B5EF4-FFF2-40B4-BE49-F238E27FC236}">
                    <a16:creationId xmlns:a16="http://schemas.microsoft.com/office/drawing/2014/main" id="{562DE8EC-1772-C9F3-25D3-7A8EDA79BF14}"/>
                  </a:ext>
                </a:extLst>
              </p:cNvPr>
              <p:cNvSpPr txBox="1">
                <a:spLocks/>
              </p:cNvSpPr>
              <p:nvPr/>
            </p:nvSpPr>
            <p:spPr>
              <a:xfrm>
                <a:off x="998692" y="2335211"/>
                <a:ext cx="8145308" cy="6971506"/>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dirty="0">
                    <a:solidFill>
                      <a:srgbClr val="111111"/>
                    </a:solidFill>
                    <a:latin typeface="+mj-lt"/>
                  </a:rPr>
                  <a:t>Definitie</a:t>
                </a:r>
              </a:p>
              <a:p>
                <a:r>
                  <a:rPr lang="nl-NL" sz="2000" dirty="0">
                    <a:solidFill>
                      <a:srgbClr val="111111"/>
                    </a:solidFill>
                    <a:latin typeface="+mj-lt"/>
                  </a:rPr>
                  <a:t>Een warmtewisselaar is een apparaat dat warmte overdraagt van één medium (zoals een vloeistof of gas) naar een ander medium, zonder dat de twee media direct met elkaar in contact komen. Dit proces wordt vaak gebruikt in verwarmings-, ventilatie- en airconditioningsystemen (HVAC), industriële processen, en energieopwekkingssystemen om efficiëntie te verhogen en energie te besparen.</a:t>
                </a:r>
              </a:p>
              <a:p>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20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nl-BE" sz="2000" kern="100">
                              <a:effectLst/>
                              <a:latin typeface="Cambria Math" panose="02040503050406030204" pitchFamily="18" charset="0"/>
                              <a:ea typeface="Calibri" panose="020F0502020204030204" pitchFamily="34" charset="0"/>
                              <a:cs typeface="Times New Roman" panose="02020603050405020304" pitchFamily="18" charset="0"/>
                            </a:rPr>
                            <m:t>Φ</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𝑚</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𝑢𝑖𝑡</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𝑖𝑛</m:t>
                              </m:r>
                            </m:sub>
                          </m:sSub>
                        </m:e>
                      </m:d>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nl-BE" sz="2000" kern="100">
                              <a:effectLst/>
                              <a:latin typeface="Cambria Math" panose="02040503050406030204" pitchFamily="18" charset="0"/>
                              <a:ea typeface="Calibri" panose="020F0502020204030204" pitchFamily="34" charset="0"/>
                              <a:cs typeface="Times New Roman" panose="02020603050405020304" pitchFamily="18" charset="0"/>
                            </a:rPr>
                            <m:t>Φ</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𝑚</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𝑤</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𝑤</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𝑢𝑖𝑡</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𝑤</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𝑖𝑛</m:t>
                              </m:r>
                            </m:sub>
                          </m:sSub>
                        </m:e>
                      </m:d>
                    </m:oMath>
                  </m:oMathPara>
                </a14:m>
                <a:endParaRPr lang="nl-BE" sz="20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𝑘𝑜𝑢𝑑𝑒</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𝑓𝑙𝑢</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ï</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𝑑𝑢𝑚</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𝑑𝑎𝑡</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𝑜𝑝𝑔𝑒𝑤𝑎𝑟𝑚𝑑</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𝑤𝑜𝑟𝑑𝑡</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left"/>
                    </m:oMathParaPr>
                    <m:oMath xmlns:m="http://schemas.openxmlformats.org/officeDocument/2006/math">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𝑤</m:t>
                      </m:r>
                      <m:r>
                        <a:rPr lang="nl-BE"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𝑤𝑎𝑟𝑚𝑒</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𝑓𝑙𝑢</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ï</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𝑑𝑢𝑚</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𝑑𝑎𝑡</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𝑎𝑓𝑔𝑒𝑘𝑜𝑒𝑙𝑑</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nl-BE" sz="1800" i="1" kern="100">
                          <a:effectLst/>
                          <a:latin typeface="Cambria Math" panose="02040503050406030204" pitchFamily="18" charset="0"/>
                          <a:ea typeface="Calibri" panose="020F0502020204030204" pitchFamily="34" charset="0"/>
                          <a:cs typeface="Times New Roman" panose="02020603050405020304" pitchFamily="18" charset="0"/>
                        </a:rPr>
                        <m:t>𝑤𝑜𝑟𝑑𝑡</m:t>
                      </m:r>
                    </m:oMath>
                  </m:oMathPara>
                </a14:m>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BE" sz="1800" kern="100" dirty="0">
                    <a:latin typeface="Calibri" panose="020F0502020204030204" pitchFamily="34" charset="0"/>
                    <a:ea typeface="Calibri" panose="020F0502020204030204" pitchFamily="34" charset="0"/>
                    <a:cs typeface="Times New Roman" panose="02020603050405020304" pitchFamily="18" charset="0"/>
                  </a:rPr>
                  <a:t>Indien geen faseovergang van de </a:t>
                </a:r>
                <a:r>
                  <a:rPr lang="nl-BE" sz="1800" kern="100" dirty="0" err="1">
                    <a:latin typeface="Calibri" panose="020F0502020204030204" pitchFamily="34" charset="0"/>
                    <a:ea typeface="Calibri" panose="020F0502020204030204" pitchFamily="34" charset="0"/>
                    <a:cs typeface="Times New Roman" panose="02020603050405020304" pitchFamily="18" charset="0"/>
                  </a:rPr>
                  <a:t>fluïda</a:t>
                </a:r>
                <a:r>
                  <a:rPr lang="nl-BE" sz="1800" kern="100" dirty="0">
                    <a:latin typeface="Calibri" panose="020F0502020204030204" pitchFamily="34" charset="0"/>
                    <a:ea typeface="Calibri" panose="020F0502020204030204" pitchFamily="34" charset="0"/>
                    <a:cs typeface="Times New Roman" panose="02020603050405020304" pitchFamily="18" charset="0"/>
                  </a:rPr>
                  <a:t>, dan geldt</a:t>
                </a: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h</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nl-BE" sz="2000" kern="100">
                              <a:effectLst/>
                              <a:latin typeface="Cambria Math" panose="02040503050406030204" pitchFamily="18" charset="0"/>
                              <a:ea typeface="Calibri" panose="020F0502020204030204" pitchFamily="34" charset="0"/>
                              <a:cs typeface="Times New Roman" panose="02020603050405020304" pitchFamily="18" charset="0"/>
                            </a:rPr>
                            <m:t>c</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𝑝</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BE" sz="20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nl-BE" sz="2000" kern="100">
                              <a:effectLst/>
                              <a:latin typeface="Cambria Math" panose="02040503050406030204" pitchFamily="18" charset="0"/>
                              <a:ea typeface="Calibri" panose="020F0502020204030204" pitchFamily="34" charset="0"/>
                              <a:cs typeface="Times New Roman" panose="02020603050405020304" pitchFamily="18" charset="0"/>
                            </a:rPr>
                            <m:t>Φ</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𝑚</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nl-BE" sz="2000" kern="100">
                              <a:effectLst/>
                              <a:latin typeface="Cambria Math" panose="02040503050406030204" pitchFamily="18" charset="0"/>
                              <a:ea typeface="Calibri" panose="020F0502020204030204" pitchFamily="34" charset="0"/>
                              <a:cs typeface="Times New Roman" panose="02020603050405020304" pitchFamily="18" charset="0"/>
                            </a:rPr>
                            <m:t>c</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𝑝</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d>
                        <m:d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𝑢𝑖𝑡</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𝑘</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𝑖𝑛</m:t>
                              </m:r>
                            </m:sub>
                          </m:sSub>
                        </m:e>
                      </m:d>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nl-BE" sz="2000" kern="100">
                              <a:effectLst/>
                              <a:latin typeface="Cambria Math" panose="02040503050406030204" pitchFamily="18" charset="0"/>
                              <a:ea typeface="Calibri" panose="020F0502020204030204" pitchFamily="34" charset="0"/>
                              <a:cs typeface="Times New Roman" panose="02020603050405020304" pitchFamily="18" charset="0"/>
                            </a:rPr>
                            <m:t>Φ</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𝑚</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𝑤</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nl-BE" sz="2000" kern="100">
                              <a:effectLst/>
                              <a:latin typeface="Cambria Math" panose="02040503050406030204" pitchFamily="18" charset="0"/>
                              <a:ea typeface="Calibri" panose="020F0502020204030204" pitchFamily="34" charset="0"/>
                              <a:cs typeface="Times New Roman" panose="02020603050405020304" pitchFamily="18" charset="0"/>
                            </a:rPr>
                            <m:t>c</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𝑝</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𝑤</m:t>
                          </m:r>
                        </m:sub>
                      </m:s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d>
                        <m:d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𝑤</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𝑢𝑖𝑡</m:t>
                              </m:r>
                            </m:sub>
                          </m:s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𝑤</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𝑖𝑛</m:t>
                              </m:r>
                            </m:sub>
                          </m:sSub>
                        </m:e>
                      </m:d>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2500" dirty="0">
                  <a:solidFill>
                    <a:srgbClr val="202122"/>
                  </a:solidFill>
                  <a:latin typeface="+mj-lt"/>
                </a:endParaRPr>
              </a:p>
            </p:txBody>
          </p:sp>
        </mc:Choice>
        <mc:Fallback xmlns="">
          <p:sp>
            <p:nvSpPr>
              <p:cNvPr id="9" name="Tijdelijke aanduiding voor tekst 6">
                <a:extLst>
                  <a:ext uri="{FF2B5EF4-FFF2-40B4-BE49-F238E27FC236}">
                    <a16:creationId xmlns:a16="http://schemas.microsoft.com/office/drawing/2014/main" id="{562DE8EC-1772-C9F3-25D3-7A8EDA79BF14}"/>
                  </a:ext>
                </a:extLst>
              </p:cNvPr>
              <p:cNvSpPr txBox="1">
                <a:spLocks noRot="1" noChangeAspect="1" noMove="1" noResize="1" noEditPoints="1" noAdjustHandles="1" noChangeArrowheads="1" noChangeShapeType="1" noTextEdit="1"/>
              </p:cNvSpPr>
              <p:nvPr/>
            </p:nvSpPr>
            <p:spPr>
              <a:xfrm>
                <a:off x="998692" y="2335211"/>
                <a:ext cx="8145308" cy="6971506"/>
              </a:xfrm>
              <a:prstGeom prst="rect">
                <a:avLst/>
              </a:prstGeom>
              <a:blipFill>
                <a:blip r:embed="rId2"/>
                <a:stretch>
                  <a:fillRect l="-823" t="-874" r="-1347"/>
                </a:stretch>
              </a:blipFill>
            </p:spPr>
            <p:txBody>
              <a:bodyPr/>
              <a:lstStyle/>
              <a:p>
                <a:r>
                  <a:rPr lang="nl-BE">
                    <a:noFill/>
                  </a:rPr>
                  <a:t> </a:t>
                </a:r>
              </a:p>
            </p:txBody>
          </p:sp>
        </mc:Fallback>
      </mc:AlternateContent>
      <p:pic>
        <p:nvPicPr>
          <p:cNvPr id="8194" name="Picture 2" descr="Cane processing | Alfa Laval">
            <a:extLst>
              <a:ext uri="{FF2B5EF4-FFF2-40B4-BE49-F238E27FC236}">
                <a16:creationId xmlns:a16="http://schemas.microsoft.com/office/drawing/2014/main" id="{1F302CC8-CFBF-9DE3-D770-6D2FA0ED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0571" y="1857540"/>
            <a:ext cx="7143750" cy="6155531"/>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369662DE-47D9-6A38-B2D1-767833345898}"/>
              </a:ext>
            </a:extLst>
          </p:cNvPr>
          <p:cNvSpPr txBox="1"/>
          <p:nvPr/>
        </p:nvSpPr>
        <p:spPr>
          <a:xfrm>
            <a:off x="10434741" y="8152062"/>
            <a:ext cx="7139580" cy="1015663"/>
          </a:xfrm>
          <a:prstGeom prst="rect">
            <a:avLst/>
          </a:prstGeom>
          <a:solidFill>
            <a:schemeClr val="accent5"/>
          </a:solidFill>
        </p:spPr>
        <p:txBody>
          <a:bodyPr wrap="square">
            <a:spAutoFit/>
          </a:bodyPr>
          <a:lstStyle/>
          <a:p>
            <a:r>
              <a:rPr lang="nl-NL" sz="2000" dirty="0">
                <a:latin typeface="+mj-lt"/>
              </a:rPr>
              <a:t>Debiet van 1 kg/s en water opwarmen van 10°C naar 50°C.</a:t>
            </a:r>
          </a:p>
          <a:p>
            <a:r>
              <a:rPr lang="nl-NL" sz="2000" dirty="0">
                <a:latin typeface="+mj-lt"/>
              </a:rPr>
              <a:t>Debiet van 2 kg/s en water intrede van 80°C. Wat is uittrede temperatuur?</a:t>
            </a:r>
          </a:p>
        </p:txBody>
      </p:sp>
    </p:spTree>
    <p:extLst>
      <p:ext uri="{BB962C8B-B14F-4D97-AF65-F5344CB8AC3E}">
        <p14:creationId xmlns:p14="http://schemas.microsoft.com/office/powerpoint/2010/main" val="1718013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Open-systemen Ketel</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52</a:t>
            </a:fld>
            <a:endParaRPr lang="nl-BE" dirty="0"/>
          </a:p>
        </p:txBody>
      </p:sp>
      <mc:AlternateContent xmlns:mc="http://schemas.openxmlformats.org/markup-compatibility/2006" xmlns:a14="http://schemas.microsoft.com/office/drawing/2010/main">
        <mc:Choice Requires="a14">
          <p:sp>
            <p:nvSpPr>
              <p:cNvPr id="9" name="Tijdelijke aanduiding voor tekst 6">
                <a:extLst>
                  <a:ext uri="{FF2B5EF4-FFF2-40B4-BE49-F238E27FC236}">
                    <a16:creationId xmlns:a16="http://schemas.microsoft.com/office/drawing/2014/main" id="{562DE8EC-1772-C9F3-25D3-7A8EDA79BF14}"/>
                  </a:ext>
                </a:extLst>
              </p:cNvPr>
              <p:cNvSpPr txBox="1">
                <a:spLocks/>
              </p:cNvSpPr>
              <p:nvPr/>
            </p:nvSpPr>
            <p:spPr>
              <a:xfrm>
                <a:off x="998692" y="2335211"/>
                <a:ext cx="8145308" cy="6971506"/>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dirty="0">
                    <a:solidFill>
                      <a:srgbClr val="111111"/>
                    </a:solidFill>
                    <a:latin typeface="+mj-lt"/>
                  </a:rPr>
                  <a:t>Definitie</a:t>
                </a:r>
              </a:p>
              <a:p>
                <a:r>
                  <a:rPr lang="nl-NL" sz="2000" dirty="0">
                    <a:solidFill>
                      <a:srgbClr val="111111"/>
                    </a:solidFill>
                    <a:latin typeface="+mj-lt"/>
                  </a:rPr>
                  <a:t>Een verbrandingsketel, ook wel bekend als een cv-ketel of centrale verwarmingsketel, is een apparaat dat wordt gebruikt om warmte te genereren door het verbranden van brandstoffen zoals gas, olie, hout of biomassa.</a:t>
                </a:r>
              </a:p>
              <a:p>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nl-BE" sz="2000" i="1">
                              <a:latin typeface="Cambria Math" panose="02040503050406030204" pitchFamily="18" charset="0"/>
                            </a:rPr>
                          </m:ctrlPr>
                        </m:sSubPr>
                        <m:e>
                          <m:r>
                            <m:rPr>
                              <m:sty m:val="p"/>
                            </m:rPr>
                            <a:rPr lang="nl-BE" sz="2000">
                              <a:latin typeface="Cambria Math" panose="02040503050406030204" pitchFamily="18" charset="0"/>
                            </a:rPr>
                            <m:t>Φ</m:t>
                          </m:r>
                        </m:e>
                        <m:sub>
                          <m:r>
                            <a:rPr lang="nl-BE" sz="2000" i="1">
                              <a:latin typeface="Cambria Math" panose="02040503050406030204" pitchFamily="18" charset="0"/>
                            </a:rPr>
                            <m:t>𝑤</m:t>
                          </m:r>
                          <m:r>
                            <a:rPr lang="nl-BE" sz="2000" i="1">
                              <a:latin typeface="Cambria Math" panose="02040503050406030204" pitchFamily="18" charset="0"/>
                            </a:rPr>
                            <m:t>,</m:t>
                          </m:r>
                          <m:r>
                            <a:rPr lang="nl-BE" sz="2000" i="1">
                              <a:latin typeface="Cambria Math" panose="02040503050406030204" pitchFamily="18" charset="0"/>
                            </a:rPr>
                            <m:t>𝑘𝑒𝑡𝑒𝑙</m:t>
                          </m:r>
                        </m:sub>
                      </m:sSub>
                      <m:r>
                        <a:rPr lang="nl-BE" sz="2000" i="1">
                          <a:latin typeface="Cambria Math" panose="02040503050406030204" pitchFamily="18" charset="0"/>
                        </a:rPr>
                        <m:t>=</m:t>
                      </m:r>
                      <m:sSub>
                        <m:sSubPr>
                          <m:ctrlPr>
                            <a:rPr lang="nl-BE" sz="2000" i="1">
                              <a:latin typeface="Cambria Math" panose="02040503050406030204" pitchFamily="18" charset="0"/>
                            </a:rPr>
                          </m:ctrlPr>
                        </m:sSubPr>
                        <m:e>
                          <m:r>
                            <m:rPr>
                              <m:sty m:val="p"/>
                            </m:rPr>
                            <a:rPr lang="nl-BE" sz="2000">
                              <a:latin typeface="Cambria Math" panose="02040503050406030204" pitchFamily="18" charset="0"/>
                            </a:rPr>
                            <m:t>Φ</m:t>
                          </m:r>
                        </m:e>
                        <m:sub>
                          <m:r>
                            <a:rPr lang="nl-BE" sz="2000" i="1">
                              <a:latin typeface="Cambria Math" panose="02040503050406030204" pitchFamily="18" charset="0"/>
                            </a:rPr>
                            <m:t>𝑚</m:t>
                          </m:r>
                        </m:sub>
                      </m:sSub>
                      <m:r>
                        <a:rPr lang="nl-BE" sz="2000" i="1">
                          <a:latin typeface="Cambria Math" panose="02040503050406030204" pitchFamily="18" charset="0"/>
                        </a:rPr>
                        <m:t>∙</m:t>
                      </m:r>
                      <m:d>
                        <m:dPr>
                          <m:ctrlPr>
                            <a:rPr lang="nl-BE" sz="2000" i="1">
                              <a:latin typeface="Cambria Math" panose="02040503050406030204" pitchFamily="18" charset="0"/>
                            </a:rPr>
                          </m:ctrlPr>
                        </m:dPr>
                        <m:e>
                          <m:sSub>
                            <m:sSubPr>
                              <m:ctrlPr>
                                <a:rPr lang="nl-BE" sz="2000" i="1">
                                  <a:latin typeface="Cambria Math" panose="02040503050406030204" pitchFamily="18" charset="0"/>
                                </a:rPr>
                              </m:ctrlPr>
                            </m:sSubPr>
                            <m:e>
                              <m:r>
                                <a:rPr lang="nl-BE" sz="2000" i="1">
                                  <a:latin typeface="Cambria Math" panose="02040503050406030204" pitchFamily="18" charset="0"/>
                                </a:rPr>
                                <m:t>h</m:t>
                              </m:r>
                            </m:e>
                            <m:sub>
                              <m:r>
                                <a:rPr lang="nl-BE" sz="2000" i="1">
                                  <a:latin typeface="Cambria Math" panose="02040503050406030204" pitchFamily="18" charset="0"/>
                                </a:rPr>
                                <m:t>𝑤</m:t>
                              </m:r>
                              <m:r>
                                <a:rPr lang="nl-BE" sz="2000" i="1">
                                  <a:latin typeface="Cambria Math" panose="02040503050406030204" pitchFamily="18" charset="0"/>
                                </a:rPr>
                                <m:t>,</m:t>
                              </m:r>
                              <m:r>
                                <a:rPr lang="nl-BE" sz="2000" i="1">
                                  <a:latin typeface="Cambria Math" panose="02040503050406030204" pitchFamily="18" charset="0"/>
                                </a:rPr>
                                <m:t>𝑢𝑖𝑡</m:t>
                              </m:r>
                            </m:sub>
                          </m:sSub>
                          <m:r>
                            <a:rPr lang="nl-BE" sz="2000" i="1">
                              <a:latin typeface="Cambria Math" panose="02040503050406030204" pitchFamily="18" charset="0"/>
                            </a:rPr>
                            <m:t>−</m:t>
                          </m:r>
                          <m:sSub>
                            <m:sSubPr>
                              <m:ctrlPr>
                                <a:rPr lang="nl-BE" sz="2000" i="1">
                                  <a:latin typeface="Cambria Math" panose="02040503050406030204" pitchFamily="18" charset="0"/>
                                </a:rPr>
                              </m:ctrlPr>
                            </m:sSubPr>
                            <m:e>
                              <m:r>
                                <a:rPr lang="nl-BE" sz="2000" i="1">
                                  <a:latin typeface="Cambria Math" panose="02040503050406030204" pitchFamily="18" charset="0"/>
                                </a:rPr>
                                <m:t>h</m:t>
                              </m:r>
                            </m:e>
                            <m:sub>
                              <m:r>
                                <a:rPr lang="nl-BE" sz="2000" i="1">
                                  <a:latin typeface="Cambria Math" panose="02040503050406030204" pitchFamily="18" charset="0"/>
                                </a:rPr>
                                <m:t>𝑤</m:t>
                              </m:r>
                              <m:r>
                                <a:rPr lang="nl-BE" sz="2000" i="1">
                                  <a:latin typeface="Cambria Math" panose="02040503050406030204" pitchFamily="18" charset="0"/>
                                </a:rPr>
                                <m:t>,</m:t>
                              </m:r>
                              <m:r>
                                <a:rPr lang="nl-BE" sz="2000" i="1">
                                  <a:latin typeface="Cambria Math" panose="02040503050406030204" pitchFamily="18" charset="0"/>
                                </a:rPr>
                                <m:t>𝑖𝑛</m:t>
                              </m:r>
                            </m:sub>
                          </m:sSub>
                        </m:e>
                      </m:d>
                    </m:oMath>
                  </m:oMathPara>
                </a14:m>
                <a:endParaRPr lang="nl-BE" sz="2000" dirty="0"/>
              </a:p>
              <a:p>
                <a:endParaRPr lang="nl-BE" sz="2000" dirty="0"/>
              </a:p>
              <a:p>
                <a:endParaRPr lang="nl-BE" sz="2000" dirty="0"/>
              </a:p>
              <a:p>
                <a:pPr/>
                <a14:m>
                  <m:oMathPara xmlns:m="http://schemas.openxmlformats.org/officeDocument/2006/math">
                    <m:oMathParaPr>
                      <m:jc m:val="left"/>
                    </m:oMathParaPr>
                    <m:oMath xmlns:m="http://schemas.openxmlformats.org/officeDocument/2006/math">
                      <m:sSub>
                        <m:sSubPr>
                          <m:ctrlPr>
                            <a:rPr lang="nl-BE" sz="1800" i="1">
                              <a:latin typeface="Cambria Math" panose="02040503050406030204" pitchFamily="18" charset="0"/>
                            </a:rPr>
                          </m:ctrlPr>
                        </m:sSubPr>
                        <m:e>
                          <m:r>
                            <m:rPr>
                              <m:sty m:val="p"/>
                            </m:rPr>
                            <a:rPr lang="nl-BE" sz="1800">
                              <a:latin typeface="Cambria Math" panose="02040503050406030204" pitchFamily="18" charset="0"/>
                            </a:rPr>
                            <m:t>Φ</m:t>
                          </m:r>
                        </m:e>
                        <m:sub>
                          <m:r>
                            <a:rPr lang="nl-BE" sz="1800" i="1">
                              <a:latin typeface="Cambria Math" panose="02040503050406030204" pitchFamily="18" charset="0"/>
                            </a:rPr>
                            <m:t>𝑚</m:t>
                          </m:r>
                        </m:sub>
                      </m:sSub>
                      <m:r>
                        <a:rPr lang="nl-BE" sz="1800" i="1">
                          <a:latin typeface="Cambria Math" panose="02040503050406030204" pitchFamily="18" charset="0"/>
                        </a:rPr>
                        <m:t>=</m:t>
                      </m:r>
                      <m:r>
                        <a:rPr lang="nl-BE" sz="1800" i="1">
                          <a:latin typeface="Cambria Math" panose="02040503050406030204" pitchFamily="18" charset="0"/>
                        </a:rPr>
                        <m:t>𝑚𝑎𝑠𝑠𝑎𝑑𝑒𝑏𝑖𝑒𝑡</m:t>
                      </m:r>
                      <m:r>
                        <a:rPr lang="nl-BE" sz="1800" i="1">
                          <a:latin typeface="Cambria Math" panose="02040503050406030204" pitchFamily="18" charset="0"/>
                        </a:rPr>
                        <m:t> [</m:t>
                      </m:r>
                      <m:f>
                        <m:fPr>
                          <m:ctrlPr>
                            <a:rPr lang="nl-BE" sz="1800" i="1">
                              <a:latin typeface="Cambria Math" panose="02040503050406030204" pitchFamily="18" charset="0"/>
                            </a:rPr>
                          </m:ctrlPr>
                        </m:fPr>
                        <m:num>
                          <m:r>
                            <a:rPr lang="nl-BE" sz="1800" i="1">
                              <a:latin typeface="Cambria Math" panose="02040503050406030204" pitchFamily="18" charset="0"/>
                            </a:rPr>
                            <m:t>𝑘𝑔</m:t>
                          </m:r>
                        </m:num>
                        <m:den>
                          <m:r>
                            <a:rPr lang="nl-BE" sz="1800" i="1">
                              <a:latin typeface="Cambria Math" panose="02040503050406030204" pitchFamily="18" charset="0"/>
                            </a:rPr>
                            <m:t>𝑠</m:t>
                          </m:r>
                        </m:den>
                      </m:f>
                      <m:r>
                        <a:rPr lang="nl-BE" sz="1800" i="1">
                          <a:latin typeface="Cambria Math" panose="02040503050406030204" pitchFamily="18" charset="0"/>
                        </a:rPr>
                        <m:t>]</m:t>
                      </m:r>
                    </m:oMath>
                  </m:oMathPara>
                </a14:m>
                <a:endParaRPr lang="nl-BE" sz="2000" dirty="0"/>
              </a:p>
              <a:p>
                <a:endParaRPr lang="nl-BE" sz="2000" dirty="0"/>
              </a:p>
              <a:p>
                <a:pPr/>
                <a14:m>
                  <m:oMathPara xmlns:m="http://schemas.openxmlformats.org/officeDocument/2006/math">
                    <m:oMathParaPr>
                      <m:jc m:val="left"/>
                    </m:oMathParaPr>
                    <m:oMath xmlns:m="http://schemas.openxmlformats.org/officeDocument/2006/math">
                      <m:sSub>
                        <m:sSubPr>
                          <m:ctrlPr>
                            <a:rPr lang="nl-BE" sz="1800" i="1">
                              <a:latin typeface="Cambria Math" panose="02040503050406030204" pitchFamily="18" charset="0"/>
                            </a:rPr>
                          </m:ctrlPr>
                        </m:sSubPr>
                        <m:e>
                          <m:r>
                            <m:rPr>
                              <m:sty m:val="p"/>
                            </m:rPr>
                            <a:rPr lang="nl-BE" sz="1800">
                              <a:latin typeface="Cambria Math" panose="02040503050406030204" pitchFamily="18" charset="0"/>
                            </a:rPr>
                            <m:t>Φ</m:t>
                          </m:r>
                        </m:e>
                        <m:sub>
                          <m:r>
                            <a:rPr lang="nl-BE" sz="1800" i="1">
                              <a:latin typeface="Cambria Math" panose="02040503050406030204" pitchFamily="18" charset="0"/>
                            </a:rPr>
                            <m:t>𝑤</m:t>
                          </m:r>
                          <m:r>
                            <a:rPr lang="nl-BE" sz="1800" i="1">
                              <a:latin typeface="Cambria Math" panose="02040503050406030204" pitchFamily="18" charset="0"/>
                            </a:rPr>
                            <m:t>,</m:t>
                          </m:r>
                          <m:r>
                            <a:rPr lang="nl-BE" sz="1800" i="1">
                              <a:latin typeface="Cambria Math" panose="02040503050406030204" pitchFamily="18" charset="0"/>
                            </a:rPr>
                            <m:t>𝑘𝑒𝑡𝑒𝑙</m:t>
                          </m:r>
                        </m:sub>
                      </m:sSub>
                      <m:r>
                        <a:rPr lang="nl-BE" sz="1800" i="1">
                          <a:latin typeface="Cambria Math" panose="02040503050406030204" pitchFamily="18" charset="0"/>
                        </a:rPr>
                        <m:t>=</m:t>
                      </m:r>
                      <m:r>
                        <a:rPr lang="nl-BE" sz="1800" i="1">
                          <a:latin typeface="Cambria Math" panose="02040503050406030204" pitchFamily="18" charset="0"/>
                        </a:rPr>
                        <m:t>𝑛𝑜𝑚𝑖𝑛𝑎𝑎𝑙</m:t>
                      </m:r>
                      <m:r>
                        <a:rPr lang="nl-BE" sz="1800" i="1">
                          <a:latin typeface="Cambria Math" panose="02040503050406030204" pitchFamily="18" charset="0"/>
                        </a:rPr>
                        <m:t> </m:t>
                      </m:r>
                      <m:r>
                        <a:rPr lang="nl-BE" sz="1800" i="1">
                          <a:latin typeface="Cambria Math" panose="02040503050406030204" pitchFamily="18" charset="0"/>
                        </a:rPr>
                        <m:t>𝑘𝑒𝑡𝑒𝑙𝑣𝑒𝑟𝑚𝑜𝑔𝑒𝑛</m:t>
                      </m:r>
                      <m:r>
                        <a:rPr lang="nl-BE" sz="1800" i="1">
                          <a:latin typeface="Cambria Math" panose="02040503050406030204" pitchFamily="18" charset="0"/>
                        </a:rPr>
                        <m:t> [</m:t>
                      </m:r>
                      <m:r>
                        <a:rPr lang="nl-BE" sz="1800" i="1">
                          <a:latin typeface="Cambria Math" panose="02040503050406030204" pitchFamily="18" charset="0"/>
                        </a:rPr>
                        <m:t>𝑊</m:t>
                      </m:r>
                      <m:r>
                        <a:rPr lang="nl-BE" sz="1800" i="1">
                          <a:latin typeface="Cambria Math" panose="02040503050406030204" pitchFamily="18" charset="0"/>
                        </a:rPr>
                        <m:t>]</m:t>
                      </m:r>
                    </m:oMath>
                  </m:oMathPara>
                </a14:m>
                <a:endParaRPr lang="nl-BE" sz="1800" dirty="0"/>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2500" dirty="0">
                  <a:solidFill>
                    <a:srgbClr val="202122"/>
                  </a:solidFill>
                  <a:latin typeface="+mj-lt"/>
                </a:endParaRPr>
              </a:p>
            </p:txBody>
          </p:sp>
        </mc:Choice>
        <mc:Fallback xmlns="">
          <p:sp>
            <p:nvSpPr>
              <p:cNvPr id="9" name="Tijdelijke aanduiding voor tekst 6">
                <a:extLst>
                  <a:ext uri="{FF2B5EF4-FFF2-40B4-BE49-F238E27FC236}">
                    <a16:creationId xmlns:a16="http://schemas.microsoft.com/office/drawing/2014/main" id="{562DE8EC-1772-C9F3-25D3-7A8EDA79BF14}"/>
                  </a:ext>
                </a:extLst>
              </p:cNvPr>
              <p:cNvSpPr txBox="1">
                <a:spLocks noRot="1" noChangeAspect="1" noMove="1" noResize="1" noEditPoints="1" noAdjustHandles="1" noChangeArrowheads="1" noChangeShapeType="1" noTextEdit="1"/>
              </p:cNvSpPr>
              <p:nvPr/>
            </p:nvSpPr>
            <p:spPr>
              <a:xfrm>
                <a:off x="998692" y="2335211"/>
                <a:ext cx="8145308" cy="6971506"/>
              </a:xfrm>
              <a:prstGeom prst="rect">
                <a:avLst/>
              </a:prstGeom>
              <a:blipFill>
                <a:blip r:embed="rId2"/>
                <a:stretch>
                  <a:fillRect l="-823" t="-874"/>
                </a:stretch>
              </a:blipFill>
            </p:spPr>
            <p:txBody>
              <a:bodyPr/>
              <a:lstStyle/>
              <a:p>
                <a:r>
                  <a:rPr lang="nl-BE">
                    <a:noFill/>
                  </a:rPr>
                  <a:t> </a:t>
                </a:r>
              </a:p>
            </p:txBody>
          </p:sp>
        </mc:Fallback>
      </mc:AlternateContent>
      <p:pic>
        <p:nvPicPr>
          <p:cNvPr id="1026" name="Picture 2">
            <a:extLst>
              <a:ext uri="{FF2B5EF4-FFF2-40B4-BE49-F238E27FC236}">
                <a16:creationId xmlns:a16="http://schemas.microsoft.com/office/drawing/2014/main" id="{750CBB5F-B6A4-DC47-8AFC-3944D5B0F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4633" y="2335211"/>
            <a:ext cx="8929688" cy="595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025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NL" dirty="0"/>
              <a:t>Open-systemen Compressor</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53</a:t>
            </a:fld>
            <a:endParaRPr lang="nl-BE" dirty="0"/>
          </a:p>
        </p:txBody>
      </p:sp>
      <mc:AlternateContent xmlns:mc="http://schemas.openxmlformats.org/markup-compatibility/2006" xmlns:a14="http://schemas.microsoft.com/office/drawing/2010/main">
        <mc:Choice Requires="a14">
          <p:sp>
            <p:nvSpPr>
              <p:cNvPr id="9" name="Tijdelijke aanduiding voor tekst 6">
                <a:extLst>
                  <a:ext uri="{FF2B5EF4-FFF2-40B4-BE49-F238E27FC236}">
                    <a16:creationId xmlns:a16="http://schemas.microsoft.com/office/drawing/2014/main" id="{562DE8EC-1772-C9F3-25D3-7A8EDA79BF14}"/>
                  </a:ext>
                </a:extLst>
              </p:cNvPr>
              <p:cNvSpPr txBox="1">
                <a:spLocks/>
              </p:cNvSpPr>
              <p:nvPr/>
            </p:nvSpPr>
            <p:spPr>
              <a:xfrm>
                <a:off x="998692" y="2335211"/>
                <a:ext cx="8145308" cy="6971506"/>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000" b="1" dirty="0">
                    <a:solidFill>
                      <a:srgbClr val="111111"/>
                    </a:solidFill>
                    <a:latin typeface="+mj-lt"/>
                  </a:rPr>
                  <a:t>Definitie</a:t>
                </a:r>
              </a:p>
              <a:p>
                <a:r>
                  <a:rPr lang="nl-NL" sz="2000" dirty="0">
                    <a:solidFill>
                      <a:srgbClr val="111111"/>
                    </a:solidFill>
                    <a:latin typeface="+mj-lt"/>
                  </a:rPr>
                  <a:t>Een compressor is een apparaat dat lucht of een ander gas samenperst tot een hogere druk. Dit samengeperste gas kan vervolgens worden gebruikt voor verschillende toepassingen, zoals het aandrijven van gereedschappen en machines, spuitwerk van verf, of het oppompen van banden.</a:t>
                </a:r>
              </a:p>
              <a:p>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nl-BE" sz="2000" i="1">
                              <a:latin typeface="Cambria Math" panose="02040503050406030204" pitchFamily="18" charset="0"/>
                            </a:rPr>
                          </m:ctrlPr>
                        </m:sSubPr>
                        <m:e>
                          <m:r>
                            <m:rPr>
                              <m:sty m:val="p"/>
                            </m:rPr>
                            <a:rPr lang="nl-NL" sz="2000" b="0" i="0" smtClean="0">
                              <a:latin typeface="Cambria Math" panose="02040503050406030204" pitchFamily="18" charset="0"/>
                            </a:rPr>
                            <m:t>P</m:t>
                          </m:r>
                        </m:e>
                        <m:sub>
                          <m:r>
                            <a:rPr lang="nl-NL" sz="2000" b="0" i="1" smtClean="0">
                              <a:latin typeface="Cambria Math" panose="02040503050406030204" pitchFamily="18" charset="0"/>
                            </a:rPr>
                            <m:t>𝑐𝑜𝑚𝑝𝑟𝑒𝑠𝑠𝑜𝑟</m:t>
                          </m:r>
                        </m:sub>
                      </m:sSub>
                      <m:r>
                        <a:rPr lang="nl-BE" sz="2000" i="1">
                          <a:latin typeface="Cambria Math" panose="02040503050406030204" pitchFamily="18" charset="0"/>
                        </a:rPr>
                        <m:t>=</m:t>
                      </m:r>
                      <m:sSub>
                        <m:sSubPr>
                          <m:ctrlPr>
                            <a:rPr lang="nl-BE" sz="2000" i="1">
                              <a:latin typeface="Cambria Math" panose="02040503050406030204" pitchFamily="18" charset="0"/>
                            </a:rPr>
                          </m:ctrlPr>
                        </m:sSubPr>
                        <m:e>
                          <m:r>
                            <m:rPr>
                              <m:sty m:val="p"/>
                            </m:rPr>
                            <a:rPr lang="nl-BE" sz="2000">
                              <a:latin typeface="Cambria Math" panose="02040503050406030204" pitchFamily="18" charset="0"/>
                            </a:rPr>
                            <m:t>Φ</m:t>
                          </m:r>
                        </m:e>
                        <m:sub>
                          <m:r>
                            <a:rPr lang="nl-BE" sz="2000" i="1">
                              <a:latin typeface="Cambria Math" panose="02040503050406030204" pitchFamily="18" charset="0"/>
                            </a:rPr>
                            <m:t>𝑚</m:t>
                          </m:r>
                        </m:sub>
                      </m:sSub>
                      <m:r>
                        <a:rPr lang="nl-BE" sz="2000" i="1">
                          <a:latin typeface="Cambria Math" panose="02040503050406030204" pitchFamily="18" charset="0"/>
                        </a:rPr>
                        <m:t>∙</m:t>
                      </m:r>
                      <m:d>
                        <m:dPr>
                          <m:ctrlPr>
                            <a:rPr lang="nl-BE" sz="2000" i="1">
                              <a:latin typeface="Cambria Math" panose="02040503050406030204" pitchFamily="18" charset="0"/>
                            </a:rPr>
                          </m:ctrlPr>
                        </m:dPr>
                        <m:e>
                          <m:sSub>
                            <m:sSubPr>
                              <m:ctrlPr>
                                <a:rPr lang="nl-BE" sz="2000" i="1">
                                  <a:latin typeface="Cambria Math" panose="02040503050406030204" pitchFamily="18" charset="0"/>
                                </a:rPr>
                              </m:ctrlPr>
                            </m:sSubPr>
                            <m:e>
                              <m:r>
                                <a:rPr lang="nl-BE" sz="2000" i="1">
                                  <a:latin typeface="Cambria Math" panose="02040503050406030204" pitchFamily="18" charset="0"/>
                                </a:rPr>
                                <m:t>h</m:t>
                              </m:r>
                            </m:e>
                            <m:sub>
                              <m:r>
                                <a:rPr lang="nl-BE" sz="2000" i="1">
                                  <a:latin typeface="Cambria Math" panose="02040503050406030204" pitchFamily="18" charset="0"/>
                                </a:rPr>
                                <m:t>𝑢𝑖𝑡</m:t>
                              </m:r>
                            </m:sub>
                          </m:sSub>
                          <m:r>
                            <a:rPr lang="nl-BE" sz="2000" i="1">
                              <a:latin typeface="Cambria Math" panose="02040503050406030204" pitchFamily="18" charset="0"/>
                            </a:rPr>
                            <m:t>−</m:t>
                          </m:r>
                          <m:sSub>
                            <m:sSubPr>
                              <m:ctrlPr>
                                <a:rPr lang="nl-BE" sz="2000" i="1">
                                  <a:latin typeface="Cambria Math" panose="02040503050406030204" pitchFamily="18" charset="0"/>
                                </a:rPr>
                              </m:ctrlPr>
                            </m:sSubPr>
                            <m:e>
                              <m:r>
                                <a:rPr lang="nl-BE" sz="2000" i="1">
                                  <a:latin typeface="Cambria Math" panose="02040503050406030204" pitchFamily="18" charset="0"/>
                                </a:rPr>
                                <m:t>h</m:t>
                              </m:r>
                            </m:e>
                            <m:sub>
                              <m:r>
                                <a:rPr lang="nl-BE" sz="2000" i="1">
                                  <a:latin typeface="Cambria Math" panose="02040503050406030204" pitchFamily="18" charset="0"/>
                                </a:rPr>
                                <m:t>𝑖𝑛</m:t>
                              </m:r>
                            </m:sub>
                          </m:sSub>
                        </m:e>
                      </m:d>
                    </m:oMath>
                  </m:oMathPara>
                </a14:m>
                <a:endParaRPr lang="nl-BE" sz="2000" dirty="0"/>
              </a:p>
              <a:p>
                <a:endParaRPr lang="nl-BE" sz="2000" dirty="0"/>
              </a:p>
              <a:p>
                <a:pPr/>
                <a14:m>
                  <m:oMathPara xmlns:m="http://schemas.openxmlformats.org/officeDocument/2006/math">
                    <m:oMathParaPr>
                      <m:jc m:val="centerGroup"/>
                    </m:oMathParaPr>
                    <m:oMath xmlns:m="http://schemas.openxmlformats.org/officeDocument/2006/math">
                      <m:sSub>
                        <m:sSubPr>
                          <m:ctrlPr>
                            <a:rPr lang="nl-BE" sz="2000" i="1" smtClean="0">
                              <a:latin typeface="Cambria Math" panose="02040503050406030204" pitchFamily="18" charset="0"/>
                            </a:rPr>
                          </m:ctrlPr>
                        </m:sSubPr>
                        <m:e>
                          <m:r>
                            <m:rPr>
                              <m:sty m:val="p"/>
                            </m:rPr>
                            <a:rPr lang="nl-NL" sz="2000" b="0" i="0" smtClean="0">
                              <a:latin typeface="Cambria Math" panose="02040503050406030204" pitchFamily="18" charset="0"/>
                            </a:rPr>
                            <m:t>w</m:t>
                          </m:r>
                        </m:e>
                        <m:sub>
                          <m:r>
                            <a:rPr lang="nl-NL" sz="2000" b="0" i="1" smtClean="0">
                              <a:latin typeface="Cambria Math" panose="02040503050406030204" pitchFamily="18" charset="0"/>
                            </a:rPr>
                            <m:t>𝑐𝑜𝑚𝑝𝑟𝑒𝑠𝑠𝑜𝑟</m:t>
                          </m:r>
                        </m:sub>
                      </m:sSub>
                      <m:r>
                        <a:rPr lang="nl-BE" sz="2000" i="1">
                          <a:latin typeface="Cambria Math" panose="02040503050406030204" pitchFamily="18" charset="0"/>
                        </a:rPr>
                        <m:t>=</m:t>
                      </m:r>
                      <m:sSub>
                        <m:sSubPr>
                          <m:ctrlPr>
                            <a:rPr lang="nl-BE" sz="2000" i="1">
                              <a:latin typeface="Cambria Math" panose="02040503050406030204" pitchFamily="18" charset="0"/>
                            </a:rPr>
                          </m:ctrlPr>
                        </m:sSubPr>
                        <m:e>
                          <m:r>
                            <m:rPr>
                              <m:sty m:val="p"/>
                            </m:rPr>
                            <a:rPr lang="nl-BE" sz="2000">
                              <a:latin typeface="Cambria Math" panose="02040503050406030204" pitchFamily="18" charset="0"/>
                            </a:rPr>
                            <m:t>Φ</m:t>
                          </m:r>
                        </m:e>
                        <m:sub>
                          <m:r>
                            <a:rPr lang="nl-BE" sz="2000" i="1">
                              <a:latin typeface="Cambria Math" panose="02040503050406030204" pitchFamily="18" charset="0"/>
                            </a:rPr>
                            <m:t>𝑚</m:t>
                          </m:r>
                        </m:sub>
                      </m:sSub>
                      <m:r>
                        <a:rPr lang="nl-BE" sz="2000" i="1">
                          <a:latin typeface="Cambria Math" panose="02040503050406030204" pitchFamily="18" charset="0"/>
                        </a:rPr>
                        <m:t>∙</m:t>
                      </m:r>
                      <m:d>
                        <m:dPr>
                          <m:ctrlPr>
                            <a:rPr lang="nl-BE" sz="2000" i="1">
                              <a:latin typeface="Cambria Math" panose="02040503050406030204" pitchFamily="18" charset="0"/>
                            </a:rPr>
                          </m:ctrlPr>
                        </m:dPr>
                        <m:e>
                          <m:sSub>
                            <m:sSubPr>
                              <m:ctrlPr>
                                <a:rPr lang="nl-BE" sz="2000" i="1">
                                  <a:latin typeface="Cambria Math" panose="02040503050406030204" pitchFamily="18" charset="0"/>
                                </a:rPr>
                              </m:ctrlPr>
                            </m:sSubPr>
                            <m:e>
                              <m:r>
                                <a:rPr lang="nl-BE" sz="2000" i="1">
                                  <a:latin typeface="Cambria Math" panose="02040503050406030204" pitchFamily="18" charset="0"/>
                                </a:rPr>
                                <m:t>h</m:t>
                              </m:r>
                            </m:e>
                            <m:sub>
                              <m:r>
                                <a:rPr lang="nl-BE" sz="2000" i="1">
                                  <a:latin typeface="Cambria Math" panose="02040503050406030204" pitchFamily="18" charset="0"/>
                                </a:rPr>
                                <m:t>𝑢𝑖𝑡</m:t>
                              </m:r>
                            </m:sub>
                          </m:sSub>
                          <m:r>
                            <a:rPr lang="nl-BE" sz="2000" i="1">
                              <a:latin typeface="Cambria Math" panose="02040503050406030204" pitchFamily="18" charset="0"/>
                            </a:rPr>
                            <m:t>−</m:t>
                          </m:r>
                          <m:sSub>
                            <m:sSubPr>
                              <m:ctrlPr>
                                <a:rPr lang="nl-BE" sz="2000" i="1">
                                  <a:latin typeface="Cambria Math" panose="02040503050406030204" pitchFamily="18" charset="0"/>
                                </a:rPr>
                              </m:ctrlPr>
                            </m:sSubPr>
                            <m:e>
                              <m:r>
                                <a:rPr lang="nl-BE" sz="2000" i="1">
                                  <a:latin typeface="Cambria Math" panose="02040503050406030204" pitchFamily="18" charset="0"/>
                                </a:rPr>
                                <m:t>h</m:t>
                              </m:r>
                            </m:e>
                            <m:sub>
                              <m:r>
                                <a:rPr lang="nl-BE" sz="2000" i="1">
                                  <a:latin typeface="Cambria Math" panose="02040503050406030204" pitchFamily="18" charset="0"/>
                                </a:rPr>
                                <m:t>𝑖𝑛</m:t>
                              </m:r>
                            </m:sub>
                          </m:sSub>
                        </m:e>
                      </m:d>
                    </m:oMath>
                  </m:oMathPara>
                </a14:m>
                <a:endParaRPr lang="nl-BE" sz="2000" dirty="0"/>
              </a:p>
              <a:p>
                <a:endParaRPr lang="nl-BE" sz="2000" dirty="0"/>
              </a:p>
              <a:p>
                <a:pPr/>
                <a14:m>
                  <m:oMathPara xmlns:m="http://schemas.openxmlformats.org/officeDocument/2006/math">
                    <m:oMathParaPr>
                      <m:jc m:val="left"/>
                    </m:oMathParaPr>
                    <m:oMath xmlns:m="http://schemas.openxmlformats.org/officeDocument/2006/math">
                      <m:sSub>
                        <m:sSubPr>
                          <m:ctrlPr>
                            <a:rPr lang="nl-BE" sz="1800" i="1">
                              <a:latin typeface="Cambria Math" panose="02040503050406030204" pitchFamily="18" charset="0"/>
                            </a:rPr>
                          </m:ctrlPr>
                        </m:sSubPr>
                        <m:e>
                          <m:r>
                            <m:rPr>
                              <m:sty m:val="p"/>
                            </m:rPr>
                            <a:rPr lang="nl-NL" sz="1800">
                              <a:latin typeface="Cambria Math" panose="02040503050406030204" pitchFamily="18" charset="0"/>
                            </a:rPr>
                            <m:t>P</m:t>
                          </m:r>
                        </m:e>
                        <m:sub>
                          <m:r>
                            <a:rPr lang="nl-NL" sz="1800" i="1">
                              <a:latin typeface="Cambria Math" panose="02040503050406030204" pitchFamily="18" charset="0"/>
                            </a:rPr>
                            <m:t>𝑐𝑜𝑚𝑝𝑟𝑒𝑠𝑠𝑜𝑟</m:t>
                          </m:r>
                        </m:sub>
                      </m:sSub>
                      <m:r>
                        <a:rPr lang="nl-BE" sz="1800" i="1">
                          <a:latin typeface="Cambria Math" panose="02040503050406030204" pitchFamily="18" charset="0"/>
                        </a:rPr>
                        <m:t>=</m:t>
                      </m:r>
                      <m:r>
                        <a:rPr lang="nl-NL" sz="1800" b="0" i="1" smtClean="0">
                          <a:latin typeface="Cambria Math" panose="02040503050406030204" pitchFamily="18" charset="0"/>
                        </a:rPr>
                        <m:t>𝑐𝑜𝑚𝑝𝑟𝑒𝑠𝑠𝑜𝑟</m:t>
                      </m:r>
                      <m:r>
                        <a:rPr lang="nl-NL" sz="1800" b="0" i="1" smtClean="0">
                          <a:latin typeface="Cambria Math" panose="02040503050406030204" pitchFamily="18" charset="0"/>
                        </a:rPr>
                        <m:t> </m:t>
                      </m:r>
                      <m:r>
                        <a:rPr lang="nl-NL" sz="1800" b="0" i="1" smtClean="0">
                          <a:latin typeface="Cambria Math" panose="02040503050406030204" pitchFamily="18" charset="0"/>
                        </a:rPr>
                        <m:t>𝑣𝑒𝑟𝑚𝑜𝑔𝑒𝑛</m:t>
                      </m:r>
                      <m:r>
                        <a:rPr lang="nl-BE" sz="1800" i="1">
                          <a:latin typeface="Cambria Math" panose="02040503050406030204" pitchFamily="18" charset="0"/>
                        </a:rPr>
                        <m:t> [</m:t>
                      </m:r>
                      <m:r>
                        <a:rPr lang="nl-NL" sz="1800" b="0" i="1" smtClean="0">
                          <a:latin typeface="Cambria Math" panose="02040503050406030204" pitchFamily="18" charset="0"/>
                        </a:rPr>
                        <m:t>𝑊</m:t>
                      </m:r>
                      <m:r>
                        <a:rPr lang="nl-BE" sz="1800" i="1">
                          <a:latin typeface="Cambria Math" panose="02040503050406030204" pitchFamily="18" charset="0"/>
                        </a:rPr>
                        <m:t>]</m:t>
                      </m:r>
                    </m:oMath>
                  </m:oMathPara>
                </a14:m>
                <a:endParaRPr lang="nl-BE" sz="2000" dirty="0"/>
              </a:p>
              <a:p>
                <a:pPr/>
                <a14:m>
                  <m:oMathPara xmlns:m="http://schemas.openxmlformats.org/officeDocument/2006/math">
                    <m:oMathParaPr>
                      <m:jc m:val="left"/>
                    </m:oMathParaPr>
                    <m:oMath xmlns:m="http://schemas.openxmlformats.org/officeDocument/2006/math">
                      <m:sSub>
                        <m:sSubPr>
                          <m:ctrlPr>
                            <a:rPr lang="nl-BE" sz="1800" i="1">
                              <a:latin typeface="Cambria Math" panose="02040503050406030204" pitchFamily="18" charset="0"/>
                            </a:rPr>
                          </m:ctrlPr>
                        </m:sSubPr>
                        <m:e>
                          <m:r>
                            <m:rPr>
                              <m:sty m:val="p"/>
                            </m:rPr>
                            <a:rPr lang="nl-NL" sz="1800" b="0" i="0" smtClean="0">
                              <a:latin typeface="Cambria Math" panose="02040503050406030204" pitchFamily="18" charset="0"/>
                            </a:rPr>
                            <m:t>w</m:t>
                          </m:r>
                        </m:e>
                        <m:sub>
                          <m:r>
                            <a:rPr lang="nl-NL" sz="1800" i="1">
                              <a:latin typeface="Cambria Math" panose="02040503050406030204" pitchFamily="18" charset="0"/>
                            </a:rPr>
                            <m:t>𝑐𝑜𝑚𝑝𝑟𝑒𝑠𝑠𝑜𝑟</m:t>
                          </m:r>
                        </m:sub>
                      </m:sSub>
                      <m:r>
                        <a:rPr lang="nl-BE" sz="1800" i="1">
                          <a:latin typeface="Cambria Math" panose="02040503050406030204" pitchFamily="18" charset="0"/>
                        </a:rPr>
                        <m:t>=</m:t>
                      </m:r>
                      <m:r>
                        <a:rPr lang="nl-NL" sz="1800" b="0" i="1" smtClean="0">
                          <a:latin typeface="Cambria Math" panose="02040503050406030204" pitchFamily="18" charset="0"/>
                        </a:rPr>
                        <m:t>𝑐𝑜𝑚𝑝𝑟𝑒𝑠𝑠𝑜𝑟</m:t>
                      </m:r>
                      <m:r>
                        <a:rPr lang="nl-NL" sz="1800" b="0" i="1" smtClean="0">
                          <a:latin typeface="Cambria Math" panose="02040503050406030204" pitchFamily="18" charset="0"/>
                        </a:rPr>
                        <m:t> </m:t>
                      </m:r>
                      <m:r>
                        <a:rPr lang="nl-NL" sz="1800" b="0" i="1" smtClean="0">
                          <a:latin typeface="Cambria Math" panose="02040503050406030204" pitchFamily="18" charset="0"/>
                        </a:rPr>
                        <m:t>𝑎𝑟𝑏𝑒𝑖𝑑</m:t>
                      </m:r>
                      <m:r>
                        <a:rPr lang="nl-BE" sz="1800" i="1">
                          <a:latin typeface="Cambria Math" panose="02040503050406030204" pitchFamily="18" charset="0"/>
                        </a:rPr>
                        <m:t>[</m:t>
                      </m:r>
                      <m:r>
                        <a:rPr lang="nl-BE" sz="1800" i="1">
                          <a:latin typeface="Cambria Math" panose="02040503050406030204" pitchFamily="18" charset="0"/>
                        </a:rPr>
                        <m:t>𝑊</m:t>
                      </m:r>
                      <m:r>
                        <a:rPr lang="nl-BE" sz="1800" i="1">
                          <a:latin typeface="Cambria Math" panose="02040503050406030204" pitchFamily="18" charset="0"/>
                        </a:rPr>
                        <m:t>]</m:t>
                      </m:r>
                    </m:oMath>
                  </m:oMathPara>
                </a14:m>
                <a:endParaRPr lang="nl-BE" sz="1800" dirty="0"/>
              </a:p>
              <a:p>
                <a:r>
                  <a:rPr lang="nl-BE" sz="1800" dirty="0" err="1"/>
                  <a:t>Polytropische</a:t>
                </a:r>
                <a:r>
                  <a:rPr lang="nl-BE" sz="1800" dirty="0"/>
                  <a:t> benadering van het geleverde vermogen</a:t>
                </a:r>
              </a:p>
              <a:p>
                <a:endParaRPr lang="nl-BE" sz="1800" dirty="0"/>
              </a:p>
              <a:p>
                <a:pPr/>
                <a14:m>
                  <m:oMathPara xmlns:m="http://schemas.openxmlformats.org/officeDocument/2006/math">
                    <m:oMathParaPr>
                      <m:jc m:val="center"/>
                    </m:oMathParaPr>
                    <m:oMath xmlns:m="http://schemas.openxmlformats.org/officeDocument/2006/math">
                      <m:sSub>
                        <m:sSubPr>
                          <m:ctrlPr>
                            <a:rPr lang="nl-BE" sz="2000" i="1" smtClean="0">
                              <a:effectLst/>
                              <a:latin typeface="Cambria Math" panose="02040503050406030204" pitchFamily="18" charset="0"/>
                            </a:rPr>
                          </m:ctrlPr>
                        </m:sSubPr>
                        <m:e>
                          <m:r>
                            <a:rPr lang="nl-NL" sz="20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nl-NL" sz="2000" i="1">
                              <a:effectLst/>
                              <a:latin typeface="Cambria Math" panose="02040503050406030204" pitchFamily="18" charset="0"/>
                              <a:ea typeface="Calibri" panose="020F0502020204030204" pitchFamily="34" charset="0"/>
                              <a:cs typeface="Times New Roman" panose="02020603050405020304" pitchFamily="18" charset="0"/>
                            </a:rPr>
                            <m:t>𝑐𝑜𝑚𝑝𝑟𝑒𝑠𝑠𝑜𝑟</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f>
                            <m:fPr>
                              <m:ctrlPr>
                                <a:rPr lang="nl-BE" sz="2000" i="1">
                                  <a:effectLst/>
                                  <a:latin typeface="Cambria Math" panose="02040503050406030204" pitchFamily="18" charset="0"/>
                                </a:rPr>
                              </m:ctrlPr>
                            </m:fPr>
                            <m:num>
                              <m:r>
                                <a:rPr lang="nl-BE" sz="2000" i="1">
                                  <a:effectLst/>
                                  <a:latin typeface="Cambria Math" panose="02040503050406030204" pitchFamily="18" charset="0"/>
                                  <a:ea typeface="Calibri" panose="020F0502020204030204" pitchFamily="34" charset="0"/>
                                  <a:cs typeface="Times New Roman" panose="02020603050405020304" pitchFamily="18" charset="0"/>
                                </a:rPr>
                                <m:t>𝑛</m:t>
                              </m:r>
                            </m:num>
                            <m:den>
                              <m:r>
                                <a:rPr lang="nl-BE" sz="2000" i="1">
                                  <a:effectLst/>
                                  <a:latin typeface="Cambria Math" panose="02040503050406030204" pitchFamily="18" charset="0"/>
                                  <a:ea typeface="Calibri" panose="020F0502020204030204" pitchFamily="34" charset="0"/>
                                  <a:cs typeface="Times New Roman" panose="02020603050405020304" pitchFamily="18" charset="0"/>
                                </a:rPr>
                                <m:t>𝑛</m:t>
                              </m:r>
                              <m:r>
                                <a:rPr lang="nl-BE" sz="2000" i="1">
                                  <a:effectLst/>
                                  <a:latin typeface="Cambria Math" panose="02040503050406030204" pitchFamily="18" charset="0"/>
                                  <a:ea typeface="Calibri" panose="020F0502020204030204" pitchFamily="34" charset="0"/>
                                  <a:cs typeface="Times New Roman" panose="02020603050405020304" pitchFamily="18" charset="0"/>
                                </a:rPr>
                                <m:t>−1</m:t>
                              </m:r>
                            </m:den>
                          </m:f>
                          <m:r>
                            <a:rPr lang="nl-BE" sz="2000" i="1">
                              <a:effectLst/>
                              <a:latin typeface="Cambria Math" panose="02040503050406030204" pitchFamily="18" charset="0"/>
                              <a:ea typeface="Calibri" panose="020F0502020204030204" pitchFamily="34" charset="0"/>
                              <a:cs typeface="Times New Roman" panose="02020603050405020304" pitchFamily="18" charset="0"/>
                            </a:rPr>
                            <m:t>∙</m:t>
                          </m:r>
                          <m:r>
                            <a:rPr lang="nl-BE" sz="2000" i="1">
                              <a:effectLst/>
                              <a:latin typeface="Cambria Math" panose="02040503050406030204" pitchFamily="18" charset="0"/>
                              <a:ea typeface="Calibri" panose="020F0502020204030204" pitchFamily="34" charset="0"/>
                              <a:cs typeface="Times New Roman" panose="02020603050405020304" pitchFamily="18" charset="0"/>
                            </a:rPr>
                            <m:t>𝛷</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𝑠</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𝑇</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𝑖𝑛</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nl-BE" sz="2000" i="1">
                              <a:effectLst/>
                              <a:latin typeface="Cambria Math" panose="02040503050406030204" pitchFamily="18" charset="0"/>
                            </a:rPr>
                          </m:ctrlPr>
                        </m:dPr>
                        <m:e>
                          <m:sSup>
                            <m:sSupPr>
                              <m:ctrlPr>
                                <a:rPr lang="nl-BE" sz="2000" i="1">
                                  <a:effectLst/>
                                  <a:latin typeface="Cambria Math" panose="02040503050406030204" pitchFamily="18" charset="0"/>
                                </a:rPr>
                              </m:ctrlPr>
                            </m:sSupPr>
                            <m:e>
                              <m:d>
                                <m:dPr>
                                  <m:ctrlPr>
                                    <a:rPr lang="nl-BE" sz="2000" i="1">
                                      <a:effectLst/>
                                      <a:latin typeface="Cambria Math" panose="02040503050406030204" pitchFamily="18" charset="0"/>
                                    </a:rPr>
                                  </m:ctrlPr>
                                </m:dPr>
                                <m:e>
                                  <m:f>
                                    <m:fPr>
                                      <m:ctrlPr>
                                        <a:rPr lang="nl-BE" sz="2000" i="1">
                                          <a:effectLst/>
                                          <a:latin typeface="Cambria Math" panose="02040503050406030204" pitchFamily="18" charset="0"/>
                                        </a:rPr>
                                      </m:ctrlPr>
                                    </m:fPr>
                                    <m:num>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𝑢𝑖𝑡</m:t>
                                          </m:r>
                                        </m:sub>
                                      </m:sSub>
                                    </m:num>
                                    <m:den>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𝑝</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𝑖𝑛</m:t>
                                          </m:r>
                                        </m:sub>
                                      </m:sSub>
                                    </m:den>
                                  </m:f>
                                </m:e>
                              </m:d>
                            </m:e>
                            <m:sup>
                              <m:f>
                                <m:fPr>
                                  <m:ctrlPr>
                                    <a:rPr lang="nl-BE" sz="2000" i="1">
                                      <a:effectLst/>
                                      <a:latin typeface="Cambria Math" panose="02040503050406030204" pitchFamily="18" charset="0"/>
                                    </a:rPr>
                                  </m:ctrlPr>
                                </m:fPr>
                                <m:num>
                                  <m:r>
                                    <a:rPr lang="nl-BE" sz="2000" i="1">
                                      <a:effectLst/>
                                      <a:latin typeface="Cambria Math" panose="02040503050406030204" pitchFamily="18" charset="0"/>
                                      <a:ea typeface="Calibri" panose="020F0502020204030204" pitchFamily="34" charset="0"/>
                                      <a:cs typeface="Times New Roman" panose="02020603050405020304" pitchFamily="18" charset="0"/>
                                    </a:rPr>
                                    <m:t>𝑛</m:t>
                                  </m:r>
                                  <m:r>
                                    <a:rPr lang="nl-BE" sz="2000" i="1">
                                      <a:effectLst/>
                                      <a:latin typeface="Cambria Math" panose="02040503050406030204" pitchFamily="18" charset="0"/>
                                      <a:ea typeface="Calibri" panose="020F0502020204030204" pitchFamily="34" charset="0"/>
                                      <a:cs typeface="Times New Roman" panose="02020603050405020304" pitchFamily="18" charset="0"/>
                                    </a:rPr>
                                    <m:t>−1</m:t>
                                  </m:r>
                                </m:num>
                                <m:den>
                                  <m:r>
                                    <a:rPr lang="nl-BE" sz="2000" i="1">
                                      <a:effectLst/>
                                      <a:latin typeface="Cambria Math" panose="02040503050406030204" pitchFamily="18" charset="0"/>
                                      <a:ea typeface="Calibri" panose="020F0502020204030204" pitchFamily="34" charset="0"/>
                                      <a:cs typeface="Times New Roman" panose="02020603050405020304" pitchFamily="18" charset="0"/>
                                    </a:rPr>
                                    <m:t>𝑛</m:t>
                                  </m:r>
                                </m:den>
                              </m:f>
                            </m:sup>
                          </m:sSup>
                          <m:r>
                            <a:rPr lang="nl-BE" sz="2000" i="1">
                              <a:effectLst/>
                              <a:latin typeface="Cambria Math" panose="02040503050406030204" pitchFamily="18" charset="0"/>
                              <a:ea typeface="Calibri" panose="020F0502020204030204" pitchFamily="34" charset="0"/>
                              <a:cs typeface="Times New Roman" panose="02020603050405020304" pitchFamily="18" charset="0"/>
                            </a:rPr>
                            <m:t>−1</m:t>
                          </m:r>
                        </m:e>
                      </m:d>
                    </m:oMath>
                  </m:oMathPara>
                </a14:m>
                <a:endParaRPr lang="nl-BE" sz="1800" dirty="0"/>
              </a:p>
              <a:p>
                <a:r>
                  <a:rPr lang="nl-BE" sz="1800" dirty="0"/>
                  <a:t>Drukverhouding </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𝜋</m:t>
                      </m:r>
                      <m:r>
                        <a:rPr lang="nl-BE" sz="200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𝑢𝑖𝑡</m:t>
                              </m:r>
                            </m:sub>
                          </m:sSub>
                        </m:num>
                        <m:den>
                          <m:sSub>
                            <m:sSubPr>
                              <m:ctrlP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nl-BE" sz="2000" i="1" kern="100">
                                  <a:effectLst/>
                                  <a:latin typeface="Cambria Math" panose="02040503050406030204" pitchFamily="18" charset="0"/>
                                  <a:ea typeface="Times New Roman" panose="02020603050405020304" pitchFamily="18" charset="0"/>
                                  <a:cs typeface="Times New Roman" panose="02020603050405020304" pitchFamily="18" charset="0"/>
                                </a:rPr>
                                <m:t>𝑖𝑛</m:t>
                              </m:r>
                            </m:sub>
                          </m:sSub>
                        </m:den>
                      </m:f>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2500" dirty="0">
                  <a:solidFill>
                    <a:srgbClr val="202122"/>
                  </a:solidFill>
                  <a:latin typeface="+mj-lt"/>
                </a:endParaRPr>
              </a:p>
            </p:txBody>
          </p:sp>
        </mc:Choice>
        <mc:Fallback xmlns="">
          <p:sp>
            <p:nvSpPr>
              <p:cNvPr id="9" name="Tijdelijke aanduiding voor tekst 6">
                <a:extLst>
                  <a:ext uri="{FF2B5EF4-FFF2-40B4-BE49-F238E27FC236}">
                    <a16:creationId xmlns:a16="http://schemas.microsoft.com/office/drawing/2014/main" id="{562DE8EC-1772-C9F3-25D3-7A8EDA79BF14}"/>
                  </a:ext>
                </a:extLst>
              </p:cNvPr>
              <p:cNvSpPr txBox="1">
                <a:spLocks noRot="1" noChangeAspect="1" noMove="1" noResize="1" noEditPoints="1" noAdjustHandles="1" noChangeArrowheads="1" noChangeShapeType="1" noTextEdit="1"/>
              </p:cNvSpPr>
              <p:nvPr/>
            </p:nvSpPr>
            <p:spPr>
              <a:xfrm>
                <a:off x="998692" y="2335211"/>
                <a:ext cx="8145308" cy="6971506"/>
              </a:xfrm>
              <a:prstGeom prst="rect">
                <a:avLst/>
              </a:prstGeom>
              <a:blipFill>
                <a:blip r:embed="rId2"/>
                <a:stretch>
                  <a:fillRect l="-823" t="-874" r="-898"/>
                </a:stretch>
              </a:blipFill>
            </p:spPr>
            <p:txBody>
              <a:bodyPr/>
              <a:lstStyle/>
              <a:p>
                <a:r>
                  <a:rPr lang="nl-BE">
                    <a:noFill/>
                  </a:rPr>
                  <a:t> </a:t>
                </a:r>
              </a:p>
            </p:txBody>
          </p:sp>
        </mc:Fallback>
      </mc:AlternateContent>
      <p:pic>
        <p:nvPicPr>
          <p:cNvPr id="6" name="Afbeelding 5">
            <a:extLst>
              <a:ext uri="{FF2B5EF4-FFF2-40B4-BE49-F238E27FC236}">
                <a16:creationId xmlns:a16="http://schemas.microsoft.com/office/drawing/2014/main" id="{ACB047D3-DBD1-BA4F-74C3-0470109D1E83}"/>
              </a:ext>
            </a:extLst>
          </p:cNvPr>
          <p:cNvPicPr>
            <a:picLocks noChangeAspect="1"/>
          </p:cNvPicPr>
          <p:nvPr/>
        </p:nvPicPr>
        <p:blipFill>
          <a:blip r:embed="rId3"/>
          <a:stretch>
            <a:fillRect/>
          </a:stretch>
        </p:blipFill>
        <p:spPr>
          <a:xfrm>
            <a:off x="9046450" y="2048891"/>
            <a:ext cx="8715375" cy="4714875"/>
          </a:xfrm>
          <a:prstGeom prst="rect">
            <a:avLst/>
          </a:prstGeom>
        </p:spPr>
      </p:pic>
      <mc:AlternateContent xmlns:mc="http://schemas.openxmlformats.org/markup-compatibility/2006">
        <mc:Choice xmlns:a14="http://schemas.microsoft.com/office/drawing/2010/main" Requires="a14">
          <p:sp>
            <p:nvSpPr>
              <p:cNvPr id="2" name="Tekstvak 1">
                <a:extLst>
                  <a:ext uri="{FF2B5EF4-FFF2-40B4-BE49-F238E27FC236}">
                    <a16:creationId xmlns:a16="http://schemas.microsoft.com/office/drawing/2014/main" id="{9E843143-1A08-2FE8-77AE-F0CF7938EBB4}"/>
                  </a:ext>
                </a:extLst>
              </p:cNvPr>
              <p:cNvSpPr txBox="1"/>
              <p:nvPr/>
            </p:nvSpPr>
            <p:spPr>
              <a:xfrm>
                <a:off x="9046451" y="7082849"/>
                <a:ext cx="3877980" cy="2054986"/>
              </a:xfrm>
              <a:prstGeom prst="rect">
                <a:avLst/>
              </a:prstGeom>
              <a:solidFill>
                <a:schemeClr val="accent5"/>
              </a:solidFill>
            </p:spPr>
            <p:txBody>
              <a:bodyPr wrap="square">
                <a:spAutoFit/>
              </a:bodyPr>
              <a:lstStyle/>
              <a:p>
                <a:pPr/>
                <a14:m>
                  <m:oMath xmlns:m="http://schemas.openxmlformats.org/officeDocument/2006/math">
                    <m:r>
                      <a:rPr lang="nl-BE" sz="2000" b="0" i="1" smtClean="0">
                        <a:effectLst/>
                        <a:latin typeface="Cambria Math" panose="02040503050406030204" pitchFamily="18" charset="0"/>
                        <a:ea typeface="Times New Roman" panose="02020603050405020304" pitchFamily="18" charset="0"/>
                        <a:cs typeface="Times New Roman" panose="02020603050405020304" pitchFamily="18" charset="0"/>
                      </a:rPr>
                      <m:t>𝑃𝑜𝑙𝑦𝑡𝑟𝑜𝑝𝑖𝑠𝑐h𝑒</m:t>
                    </m:r>
                    <m:r>
                      <a:rPr lang="nl-BE" sz="20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nl-BE" sz="2000" b="0" i="1" smtClean="0">
                        <a:effectLst/>
                        <a:latin typeface="Cambria Math" panose="02040503050406030204" pitchFamily="18" charset="0"/>
                        <a:ea typeface="Times New Roman" panose="02020603050405020304" pitchFamily="18" charset="0"/>
                        <a:cs typeface="Times New Roman" panose="02020603050405020304" pitchFamily="18" charset="0"/>
                      </a:rPr>
                      <m:t>𝑒𝑥𝑝𝑜𝑛𝑒𝑛𝑡𝑒𝑛</m:t>
                    </m:r>
                  </m:oMath>
                </a14:m>
                <a:r>
                  <a:rPr lang="nl-NL" dirty="0"/>
                  <a:t>	</a:t>
                </a:r>
              </a:p>
              <a:p>
                <a:pPr marL="285750" indent="-285750">
                  <a:buFont typeface="Arial" panose="020B0604020202020204" pitchFamily="34" charset="0"/>
                  <a:buChar char="•"/>
                </a:pPr>
                <a:r>
                  <a:rPr lang="nl-NL" dirty="0"/>
                  <a:t>Ammoniak		</a:t>
                </a:r>
                <a:r>
                  <a:rPr lang="nl-BE" dirty="0"/>
                  <a:t>1,26 – 1,33</a:t>
                </a:r>
              </a:p>
              <a:p>
                <a:pPr marL="285750" indent="-285750">
                  <a:buFont typeface="Arial" panose="020B0604020202020204" pitchFamily="34" charset="0"/>
                  <a:buChar char="•"/>
                </a:pPr>
                <a:r>
                  <a:rPr lang="nl-BE" dirty="0"/>
                  <a:t>Propaan		1,13 – 1,20</a:t>
                </a:r>
              </a:p>
              <a:p>
                <a:pPr marL="285750" indent="-285750">
                  <a:buFont typeface="Arial" panose="020B0604020202020204" pitchFamily="34" charset="0"/>
                  <a:buChar char="•"/>
                </a:pPr>
                <a:r>
                  <a:rPr lang="nl-BE" dirty="0"/>
                  <a:t>CO₂			1,25 – 1,30	</a:t>
                </a:r>
              </a:p>
              <a:p>
                <a:pPr marL="285750" indent="-285750">
                  <a:buFont typeface="Arial" panose="020B0604020202020204" pitchFamily="34" charset="0"/>
                  <a:buChar char="•"/>
                </a:pPr>
                <a:r>
                  <a:rPr lang="nl-BE" dirty="0" err="1"/>
                  <a:t>Isobutaan</a:t>
                </a:r>
                <a:r>
                  <a:rPr lang="nl-BE" dirty="0"/>
                  <a:t>		1,11 – 1,15</a:t>
                </a:r>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NL" dirty="0"/>
              </a:p>
            </p:txBody>
          </p:sp>
        </mc:Choice>
        <mc:Fallback>
          <p:sp>
            <p:nvSpPr>
              <p:cNvPr id="2" name="Tekstvak 1">
                <a:extLst>
                  <a:ext uri="{FF2B5EF4-FFF2-40B4-BE49-F238E27FC236}">
                    <a16:creationId xmlns:a16="http://schemas.microsoft.com/office/drawing/2014/main" id="{9E843143-1A08-2FE8-77AE-F0CF7938EBB4}"/>
                  </a:ext>
                </a:extLst>
              </p:cNvPr>
              <p:cNvSpPr txBox="1">
                <a:spLocks noRot="1" noChangeAspect="1" noMove="1" noResize="1" noEditPoints="1" noAdjustHandles="1" noChangeArrowheads="1" noChangeShapeType="1" noTextEdit="1"/>
              </p:cNvSpPr>
              <p:nvPr/>
            </p:nvSpPr>
            <p:spPr>
              <a:xfrm>
                <a:off x="9046451" y="7082849"/>
                <a:ext cx="3877980" cy="2054986"/>
              </a:xfrm>
              <a:prstGeom prst="rect">
                <a:avLst/>
              </a:prstGeom>
              <a:blipFill>
                <a:blip r:embed="rId4"/>
                <a:stretch>
                  <a:fillRect l="-1101"/>
                </a:stretch>
              </a:blipFill>
            </p:spPr>
            <p:txBody>
              <a:bodyPr/>
              <a:lstStyle/>
              <a:p>
                <a:r>
                  <a:rPr lang="nl-BE">
                    <a:noFill/>
                  </a:rPr>
                  <a:t> </a:t>
                </a:r>
              </a:p>
            </p:txBody>
          </p:sp>
        </mc:Fallback>
      </mc:AlternateContent>
    </p:spTree>
    <p:extLst>
      <p:ext uri="{BB962C8B-B14F-4D97-AF65-F5344CB8AC3E}">
        <p14:creationId xmlns:p14="http://schemas.microsoft.com/office/powerpoint/2010/main" val="122869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Energievormen-Kinetische energie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6</a:t>
            </a:fld>
            <a:endParaRPr lang="nl-BE" dirty="0"/>
          </a:p>
        </p:txBody>
      </p:sp>
      <mc:AlternateContent xmlns:mc="http://schemas.openxmlformats.org/markup-compatibility/2006">
        <mc:Choice xmlns:a14="http://schemas.microsoft.com/office/drawing/2010/main" Requires="a14">
          <p:sp>
            <p:nvSpPr>
              <p:cNvPr id="12" name="Text Placeholder 1">
                <a:extLst>
                  <a:ext uri="{FF2B5EF4-FFF2-40B4-BE49-F238E27FC236}">
                    <a16:creationId xmlns:a16="http://schemas.microsoft.com/office/drawing/2014/main" id="{9C66BC29-0474-EA09-8A1E-17F27B8ABA4B}"/>
                  </a:ext>
                </a:extLst>
              </p:cNvPr>
              <p:cNvSpPr>
                <a:spLocks noGrp="1"/>
              </p:cNvSpPr>
              <p:nvPr>
                <p:ph type="body" sz="quarter" idx="17"/>
              </p:nvPr>
            </p:nvSpPr>
            <p:spPr>
              <a:xfrm>
                <a:off x="998693" y="2278759"/>
                <a:ext cx="6553574" cy="6741751"/>
              </a:xfrm>
              <a:solidFill>
                <a:schemeClr val="accent4">
                  <a:lumMod val="90000"/>
                </a:schemeClr>
              </a:solidFill>
            </p:spPr>
            <p:txBody>
              <a:bodyPr/>
              <a:lstStyle/>
              <a:p>
                <a:r>
                  <a:rPr lang="nl-NL" sz="3000" dirty="0">
                    <a:solidFill>
                      <a:srgbClr val="FF0000"/>
                    </a:solidFill>
                    <a:latin typeface="+mj-lt"/>
                  </a:rPr>
                  <a:t>Kinetische energie </a:t>
                </a:r>
                <a:endParaRPr lang="nl-NL" sz="1600" dirty="0"/>
              </a:p>
              <a:p>
                <a:r>
                  <a:rPr lang="nl-NL" sz="2000" b="0" i="0" dirty="0">
                    <a:effectLst/>
                    <a:latin typeface="+mj-lt"/>
                  </a:rPr>
                  <a:t>is een vorm van </a:t>
                </a:r>
                <a:r>
                  <a:rPr lang="nl-NL" sz="2000" b="0" i="0" u="none" strike="noStrike" dirty="0">
                    <a:effectLst/>
                    <a:latin typeface="+mj-lt"/>
                    <a:hlinkClick r:id="rId2" tooltip="Energie">
                      <a:extLst>
                        <a:ext uri="{A12FA001-AC4F-418D-AE19-62706E023703}">
                          <ahyp:hlinkClr xmlns:ahyp="http://schemas.microsoft.com/office/drawing/2018/hyperlinkcolor" val="tx"/>
                        </a:ext>
                      </a:extLst>
                    </a:hlinkClick>
                  </a:rPr>
                  <a:t>energie</a:t>
                </a:r>
                <a:r>
                  <a:rPr lang="nl-NL" sz="2000" b="0" i="0" dirty="0">
                    <a:effectLst/>
                    <a:latin typeface="+mj-lt"/>
                  </a:rPr>
                  <a:t>, eigen aan een </a:t>
                </a:r>
                <a:r>
                  <a:rPr lang="nl-NL" sz="2000" b="0" i="0" u="none" strike="noStrike" dirty="0">
                    <a:effectLst/>
                    <a:latin typeface="+mj-lt"/>
                    <a:hlinkClick r:id="rId3" tooltip="Beweging (natuurkunde)">
                      <a:extLst>
                        <a:ext uri="{A12FA001-AC4F-418D-AE19-62706E023703}">
                          <ahyp:hlinkClr xmlns:ahyp="http://schemas.microsoft.com/office/drawing/2018/hyperlinkcolor" val="tx"/>
                        </a:ext>
                      </a:extLst>
                    </a:hlinkClick>
                  </a:rPr>
                  <a:t>bewegend</a:t>
                </a:r>
                <a:r>
                  <a:rPr lang="nl-NL" sz="2000" b="0" i="0" dirty="0">
                    <a:effectLst/>
                    <a:latin typeface="+mj-lt"/>
                  </a:rPr>
                  <a:t> </a:t>
                </a:r>
                <a:r>
                  <a:rPr lang="nl-NL" sz="2000" b="0" i="0" u="none" strike="noStrike" dirty="0">
                    <a:effectLst/>
                    <a:latin typeface="+mj-lt"/>
                    <a:hlinkClick r:id="rId4" tooltip="Lichaam (natuurkunde)">
                      <a:extLst>
                        <a:ext uri="{A12FA001-AC4F-418D-AE19-62706E023703}">
                          <ahyp:hlinkClr xmlns:ahyp="http://schemas.microsoft.com/office/drawing/2018/hyperlinkcolor" val="tx"/>
                        </a:ext>
                      </a:extLst>
                    </a:hlinkClick>
                  </a:rPr>
                  <a:t>lichaam</a:t>
                </a:r>
                <a:r>
                  <a:rPr lang="nl-NL" sz="2000" b="0" i="0" dirty="0">
                    <a:effectLst/>
                    <a:latin typeface="+mj-lt"/>
                  </a:rPr>
                  <a:t>, vanwege de </a:t>
                </a:r>
                <a:r>
                  <a:rPr lang="nl-NL" sz="2000" b="0" i="0" u="none" strike="noStrike" dirty="0">
                    <a:effectLst/>
                    <a:latin typeface="+mj-lt"/>
                    <a:hlinkClick r:id="rId5" tooltip="Traagheid">
                      <a:extLst>
                        <a:ext uri="{A12FA001-AC4F-418D-AE19-62706E023703}">
                          <ahyp:hlinkClr xmlns:ahyp="http://schemas.microsoft.com/office/drawing/2018/hyperlinkcolor" val="tx"/>
                        </a:ext>
                      </a:extLst>
                    </a:hlinkClick>
                  </a:rPr>
                  <a:t>traagheid</a:t>
                </a:r>
                <a:r>
                  <a:rPr lang="nl-NL" sz="2000" b="0" i="0" dirty="0">
                    <a:effectLst/>
                    <a:latin typeface="+mj-lt"/>
                  </a:rPr>
                  <a:t> van </a:t>
                </a:r>
                <a:r>
                  <a:rPr lang="nl-NL" sz="2000" b="0" i="0" u="none" strike="noStrike" dirty="0">
                    <a:effectLst/>
                    <a:latin typeface="+mj-lt"/>
                    <a:hlinkClick r:id="rId6" tooltip="Massa (natuurkunde)">
                      <a:extLst>
                        <a:ext uri="{A12FA001-AC4F-418D-AE19-62706E023703}">
                          <ahyp:hlinkClr xmlns:ahyp="http://schemas.microsoft.com/office/drawing/2018/hyperlinkcolor" val="tx"/>
                        </a:ext>
                      </a:extLst>
                    </a:hlinkClick>
                  </a:rPr>
                  <a:t>massa</a:t>
                </a:r>
                <a:r>
                  <a:rPr lang="nl-NL" sz="2000" b="0" i="0" dirty="0">
                    <a:effectLst/>
                    <a:latin typeface="+mj-lt"/>
                  </a:rPr>
                  <a:t>. De kinetische energie van een bewegend lichaam is (</a:t>
                </a:r>
                <a:r>
                  <a:rPr lang="nl-NL" sz="2000" b="0" i="0" u="none" strike="noStrike" dirty="0">
                    <a:effectLst/>
                    <a:latin typeface="+mj-lt"/>
                    <a:hlinkClick r:id="rId7" tooltip="Relativiteitstheorie">
                      <a:extLst>
                        <a:ext uri="{A12FA001-AC4F-418D-AE19-62706E023703}">
                          <ahyp:hlinkClr xmlns:ahyp="http://schemas.microsoft.com/office/drawing/2018/hyperlinkcolor" val="tx"/>
                        </a:ext>
                      </a:extLst>
                    </a:hlinkClick>
                  </a:rPr>
                  <a:t>relativistische</a:t>
                </a:r>
                <a:r>
                  <a:rPr lang="nl-NL" sz="2000" b="0" i="0" dirty="0">
                    <a:effectLst/>
                    <a:latin typeface="+mj-lt"/>
                  </a:rPr>
                  <a:t> </a:t>
                </a:r>
                <a:r>
                  <a:rPr lang="nl-NL" sz="2000" b="0" i="0" u="none" strike="noStrike" dirty="0">
                    <a:effectLst/>
                    <a:latin typeface="+mj-lt"/>
                    <a:hlinkClick r:id="rId8" tooltip="Referentiekader">
                      <a:extLst>
                        <a:ext uri="{A12FA001-AC4F-418D-AE19-62706E023703}">
                          <ahyp:hlinkClr xmlns:ahyp="http://schemas.microsoft.com/office/drawing/2018/hyperlinkcolor" val="tx"/>
                        </a:ext>
                      </a:extLst>
                    </a:hlinkClick>
                  </a:rPr>
                  <a:t>referentiekaders</a:t>
                </a:r>
                <a:r>
                  <a:rPr lang="nl-NL" sz="2000" b="0" i="0" dirty="0">
                    <a:effectLst/>
                    <a:latin typeface="+mj-lt"/>
                  </a:rPr>
                  <a:t> uitgezonderd) </a:t>
                </a:r>
                <a:r>
                  <a:rPr lang="nl-NL" sz="2000" b="0" i="0" u="none" strike="noStrike" dirty="0">
                    <a:effectLst/>
                    <a:latin typeface="+mj-lt"/>
                    <a:hlinkClick r:id="rId9" tooltip="Evenredigheid">
                      <a:extLst>
                        <a:ext uri="{A12FA001-AC4F-418D-AE19-62706E023703}">
                          <ahyp:hlinkClr xmlns:ahyp="http://schemas.microsoft.com/office/drawing/2018/hyperlinkcolor" val="tx"/>
                        </a:ext>
                      </a:extLst>
                    </a:hlinkClick>
                  </a:rPr>
                  <a:t>recht evenredig</a:t>
                </a:r>
                <a:r>
                  <a:rPr lang="nl-NL" sz="2000" b="0" i="0" dirty="0">
                    <a:effectLst/>
                    <a:latin typeface="+mj-lt"/>
                  </a:rPr>
                  <a:t> met de </a:t>
                </a:r>
                <a:r>
                  <a:rPr lang="nl-NL" sz="2000" b="0" i="1" dirty="0">
                    <a:effectLst/>
                    <a:latin typeface="+mj-lt"/>
                  </a:rPr>
                  <a:t>massa</a:t>
                </a:r>
                <a:r>
                  <a:rPr lang="nl-NL" sz="2000" b="0" i="0" dirty="0">
                    <a:effectLst/>
                    <a:latin typeface="+mj-lt"/>
                  </a:rPr>
                  <a:t> van het lichaam, en met het </a:t>
                </a:r>
                <a:r>
                  <a:rPr lang="nl-NL" sz="2000" b="0" i="1" u="none" strike="noStrike" dirty="0">
                    <a:effectLst/>
                    <a:latin typeface="+mj-lt"/>
                    <a:hlinkClick r:id="rId10" tooltip="Kwadraat">
                      <a:extLst>
                        <a:ext uri="{A12FA001-AC4F-418D-AE19-62706E023703}">
                          <ahyp:hlinkClr xmlns:ahyp="http://schemas.microsoft.com/office/drawing/2018/hyperlinkcolor" val="tx"/>
                        </a:ext>
                      </a:extLst>
                    </a:hlinkClick>
                  </a:rPr>
                  <a:t>kwadraat</a:t>
                </a:r>
                <a:r>
                  <a:rPr lang="nl-NL" sz="2000" b="0" i="1" dirty="0">
                    <a:effectLst/>
                    <a:latin typeface="+mj-lt"/>
                  </a:rPr>
                  <a:t> van zijn </a:t>
                </a:r>
                <a:r>
                  <a:rPr lang="nl-NL" sz="2000" b="0" i="1" u="none" strike="noStrike" dirty="0">
                    <a:effectLst/>
                    <a:latin typeface="+mj-lt"/>
                    <a:hlinkClick r:id="rId11" tooltip="Snelheid">
                      <a:extLst>
                        <a:ext uri="{A12FA001-AC4F-418D-AE19-62706E023703}">
                          <ahyp:hlinkClr xmlns:ahyp="http://schemas.microsoft.com/office/drawing/2018/hyperlinkcolor" val="tx"/>
                        </a:ext>
                      </a:extLst>
                    </a:hlinkClick>
                  </a:rPr>
                  <a:t>snelheid</a:t>
                </a:r>
                <a:r>
                  <a:rPr lang="nl-NL" sz="2000" b="0" i="0" dirty="0">
                    <a:effectLst/>
                    <a:latin typeface="+mj-lt"/>
                  </a:rPr>
                  <a:t>. De kinetische energie van een bewegend lichaam is bovendien gelijk aan de </a:t>
                </a:r>
                <a:r>
                  <a:rPr lang="nl-NL" sz="2000" b="0" i="0" u="none" strike="noStrike" dirty="0">
                    <a:effectLst/>
                    <a:latin typeface="+mj-lt"/>
                    <a:hlinkClick r:id="rId12" tooltip="Arbeid (natuurkunde)">
                      <a:extLst>
                        <a:ext uri="{A12FA001-AC4F-418D-AE19-62706E023703}">
                          <ahyp:hlinkClr xmlns:ahyp="http://schemas.microsoft.com/office/drawing/2018/hyperlinkcolor" val="tx"/>
                        </a:ext>
                      </a:extLst>
                    </a:hlinkClick>
                  </a:rPr>
                  <a:t>arbeid</a:t>
                </a:r>
                <a:r>
                  <a:rPr lang="nl-NL" sz="2000" b="0" i="0" dirty="0">
                    <a:effectLst/>
                    <a:latin typeface="+mj-lt"/>
                  </a:rPr>
                  <a:t> die nodig is om het lichaam, vanuit rusttoestand, in de toestand waarin het verkeert, te brengen.</a:t>
                </a:r>
              </a:p>
              <a:p>
                <a:endParaRPr lang="nl-NL" sz="1600" b="0" i="0" dirty="0">
                  <a:effectLst/>
                  <a:latin typeface="+mj-lt"/>
                </a:endParaRPr>
              </a:p>
              <a:p>
                <a:pPr/>
                <a14:m>
                  <m:oMathPara xmlns:m="http://schemas.openxmlformats.org/officeDocument/2006/math">
                    <m:oMathParaPr>
                      <m:jc m:val="centerGroup"/>
                    </m:oMathParaPr>
                    <m:oMath xmlns:m="http://schemas.openxmlformats.org/officeDocument/2006/math">
                      <m:sSub>
                        <m:sSubPr>
                          <m:ctrlPr>
                            <a:rPr lang="nl-BE" sz="20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𝐸</m:t>
                          </m:r>
                        </m:e>
                        <m: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𝑘𝑖𝑛</m:t>
                          </m:r>
                        </m:sub>
                      </m:sSub>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1</m:t>
                          </m:r>
                        </m:num>
                        <m:den>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2</m:t>
                          </m:r>
                        </m:den>
                      </m:f>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𝑚</m:t>
                      </m:r>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nl-BE" sz="20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𝑣</m:t>
                          </m:r>
                        </m:e>
                        <m:sup>
                          <m:r>
                            <a:rPr lang="nl-BE" sz="2000" i="1" kern="100">
                              <a:effectLst/>
                              <a:latin typeface="Cambria Math" panose="02040503050406030204" pitchFamily="18" charset="0"/>
                              <a:ea typeface="Calibri" panose="020F0502020204030204" pitchFamily="34" charset="0"/>
                              <a:cs typeface="Times New Roman" panose="02020603050405020304" pitchFamily="18" charset="0"/>
                            </a:rPr>
                            <m:t>2</m:t>
                          </m:r>
                        </m:sup>
                      </m:sSup>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2000" dirty="0">
                  <a:latin typeface="+mj-lt"/>
                </a:endParaRPr>
              </a:p>
              <a:p>
                <a:r>
                  <a:rPr lang="nl-BE" sz="2000" dirty="0">
                    <a:latin typeface="+mj-lt"/>
                  </a:rPr>
                  <a:t>Bereken de kinetische energie van een beladen vrachtwagen (40T) bij maximale snelheid van 90 km/h</a:t>
                </a:r>
                <a:r>
                  <a:rPr lang="nl-BE" sz="1200" dirty="0">
                    <a:latin typeface="+mj-lt"/>
                  </a:rPr>
                  <a:t>. (12.500[kJ]</a:t>
                </a:r>
                <a:r>
                  <a:rPr lang="nl-BE" sz="1200" dirty="0"/>
                  <a:t>)</a:t>
                </a:r>
                <a:endParaRPr lang="nl-BE" sz="1200" dirty="0">
                  <a:latin typeface="+mj-lt"/>
                </a:endParaRPr>
              </a:p>
              <a:p>
                <a:r>
                  <a:rPr lang="nl-BE" sz="2000" dirty="0">
                    <a:latin typeface="+mj-lt"/>
                  </a:rPr>
                  <a:t>Bereken toename bij 100 km/h in procent</a:t>
                </a:r>
                <a:r>
                  <a:rPr lang="nl-BE" sz="1200" dirty="0">
                    <a:latin typeface="+mj-lt"/>
                  </a:rPr>
                  <a:t>(15.432 [kJ]-23,5%) )</a:t>
                </a:r>
              </a:p>
              <a:p>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1600" dirty="0">
                  <a:latin typeface="+mj-lt"/>
                </a:endParaRPr>
              </a:p>
            </p:txBody>
          </p:sp>
        </mc:Choice>
        <mc:Fallback>
          <p:sp>
            <p:nvSpPr>
              <p:cNvPr id="12" name="Text Placeholder 1">
                <a:extLst>
                  <a:ext uri="{FF2B5EF4-FFF2-40B4-BE49-F238E27FC236}">
                    <a16:creationId xmlns:a16="http://schemas.microsoft.com/office/drawing/2014/main" id="{9C66BC29-0474-EA09-8A1E-17F27B8ABA4B}"/>
                  </a:ext>
                </a:extLst>
              </p:cNvPr>
              <p:cNvSpPr>
                <a:spLocks noGrp="1" noRot="1" noChangeAspect="1" noMove="1" noResize="1" noEditPoints="1" noAdjustHandles="1" noChangeArrowheads="1" noChangeShapeType="1" noTextEdit="1"/>
              </p:cNvSpPr>
              <p:nvPr>
                <p:ph type="body" sz="quarter" idx="17"/>
              </p:nvPr>
            </p:nvSpPr>
            <p:spPr>
              <a:xfrm>
                <a:off x="998693" y="2278759"/>
                <a:ext cx="6553574" cy="6741751"/>
              </a:xfrm>
              <a:blipFill>
                <a:blip r:embed="rId13"/>
                <a:stretch>
                  <a:fillRect l="-2233" t="-1808" r="-465"/>
                </a:stretch>
              </a:blipFill>
            </p:spPr>
            <p:txBody>
              <a:bodyPr/>
              <a:lstStyle/>
              <a:p>
                <a:r>
                  <a:rPr lang="nl-BE">
                    <a:noFill/>
                  </a:rPr>
                  <a:t> </a:t>
                </a:r>
              </a:p>
            </p:txBody>
          </p:sp>
        </mc:Fallback>
      </mc:AlternateContent>
      <p:pic>
        <p:nvPicPr>
          <p:cNvPr id="6" name="Afbeelding 5">
            <a:extLst>
              <a:ext uri="{FF2B5EF4-FFF2-40B4-BE49-F238E27FC236}">
                <a16:creationId xmlns:a16="http://schemas.microsoft.com/office/drawing/2014/main" id="{EAA4E5FC-B09E-0898-34D1-ECBE6D750ECB}"/>
              </a:ext>
            </a:extLst>
          </p:cNvPr>
          <p:cNvPicPr>
            <a:picLocks noChangeAspect="1"/>
          </p:cNvPicPr>
          <p:nvPr/>
        </p:nvPicPr>
        <p:blipFill>
          <a:blip r:embed="rId14"/>
          <a:stretch>
            <a:fillRect/>
          </a:stretch>
        </p:blipFill>
        <p:spPr>
          <a:xfrm>
            <a:off x="7841193" y="2613064"/>
            <a:ext cx="9883140" cy="6073140"/>
          </a:xfrm>
          <a:prstGeom prst="rect">
            <a:avLst/>
          </a:prstGeom>
        </p:spPr>
      </p:pic>
    </p:spTree>
    <p:extLst>
      <p:ext uri="{BB962C8B-B14F-4D97-AF65-F5344CB8AC3E}">
        <p14:creationId xmlns:p14="http://schemas.microsoft.com/office/powerpoint/2010/main" val="421746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Energievormen-</a:t>
            </a:r>
            <a:r>
              <a:rPr lang="nl-NL" sz="4400" dirty="0">
                <a:solidFill>
                  <a:srgbClr val="FF0000"/>
                </a:solidFill>
                <a:latin typeface="+mj-lt"/>
              </a:rPr>
              <a:t> </a:t>
            </a:r>
            <a:r>
              <a:rPr lang="nl-NL" dirty="0"/>
              <a:t>Potentiële energie </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7</a:t>
            </a:fld>
            <a:endParaRPr lang="nl-BE" dirty="0"/>
          </a:p>
        </p:txBody>
      </p:sp>
      <mc:AlternateContent xmlns:mc="http://schemas.openxmlformats.org/markup-compatibility/2006">
        <mc:Choice xmlns:a14="http://schemas.microsoft.com/office/drawing/2010/main" Requires="a14">
          <p:sp>
            <p:nvSpPr>
              <p:cNvPr id="9" name="Text Placeholder 1">
                <a:extLst>
                  <a:ext uri="{FF2B5EF4-FFF2-40B4-BE49-F238E27FC236}">
                    <a16:creationId xmlns:a16="http://schemas.microsoft.com/office/drawing/2014/main" id="{DE78E028-529B-73E2-C4EB-88FB6CE5C48D}"/>
                  </a:ext>
                </a:extLst>
              </p:cNvPr>
              <p:cNvSpPr>
                <a:spLocks noGrp="1"/>
              </p:cNvSpPr>
              <p:nvPr>
                <p:ph type="body" sz="quarter" idx="17"/>
              </p:nvPr>
            </p:nvSpPr>
            <p:spPr>
              <a:xfrm>
                <a:off x="998692" y="2278759"/>
                <a:ext cx="6903361" cy="6741751"/>
              </a:xfrm>
              <a:solidFill>
                <a:schemeClr val="accent4">
                  <a:lumMod val="90000"/>
                </a:schemeClr>
              </a:solidFill>
            </p:spPr>
            <p:txBody>
              <a:bodyPr/>
              <a:lstStyle/>
              <a:p>
                <a:r>
                  <a:rPr lang="nl-NL" sz="3000" dirty="0">
                    <a:solidFill>
                      <a:srgbClr val="FF0000"/>
                    </a:solidFill>
                    <a:latin typeface="+mj-lt"/>
                  </a:rPr>
                  <a:t>Potentiële energie </a:t>
                </a:r>
                <a:endParaRPr lang="nl-NL" sz="1600" dirty="0"/>
              </a:p>
              <a:p>
                <a:r>
                  <a:rPr lang="nl-NL" sz="2000" b="0" i="0" dirty="0">
                    <a:effectLst/>
                    <a:latin typeface="+mj-lt"/>
                  </a:rPr>
                  <a:t>In de natuurkunde is de potentiële energie de arbeid die een voorwerp in staat is (= de potentie heeft) te verrichten als gevolg van de toestand waarin het voorwerp zich bevindt. Deze toestand kan de situering in een krachtenveld zijn of de interne configuratie van het voorwerp. </a:t>
                </a:r>
              </a:p>
              <a:p>
                <a:r>
                  <a:rPr lang="nl-NL" sz="2000" b="0" i="0" dirty="0">
                    <a:effectLst/>
                    <a:latin typeface="+mj-lt"/>
                  </a:rPr>
                  <a:t>Bekende voorbeelden van potentiële energie zijn een voorwerp in het gravitatieveld van de aarde, een geladen deeltje in een elektrisch veld en de energie van een gespannen veer. De SI-eenheid voor (potentiële) energie is de joule (J).</a:t>
                </a:r>
              </a:p>
              <a:p>
                <a:endParaRPr lang="nl-NL" sz="1600" b="0" i="0" dirty="0">
                  <a:effectLst/>
                  <a:latin typeface="+mj-lt"/>
                </a:endParaRPr>
              </a:p>
              <a:p>
                <a:pPr/>
                <a14:m>
                  <m:oMathPara xmlns:m="http://schemas.openxmlformats.org/officeDocument/2006/math">
                    <m:oMathParaPr>
                      <m:jc m:val="centerGroup"/>
                    </m:oMathParaPr>
                    <m:oMath xmlns:m="http://schemas.openxmlformats.org/officeDocument/2006/math">
                      <m:sSub>
                        <m:sSubPr>
                          <m:ctrlPr>
                            <a:rPr lang="nl-BE" sz="2000" i="1">
                              <a:latin typeface="Cambria Math" panose="02040503050406030204" pitchFamily="18" charset="0"/>
                              <a:ea typeface="Cambria Math" panose="02040503050406030204" pitchFamily="18" charset="0"/>
                            </a:rPr>
                          </m:ctrlPr>
                        </m:sSubPr>
                        <m:e>
                          <m:r>
                            <a:rPr lang="nl-BE" sz="2000" i="1">
                              <a:latin typeface="Cambria Math" panose="02040503050406030204" pitchFamily="18" charset="0"/>
                              <a:ea typeface="Cambria Math" panose="02040503050406030204" pitchFamily="18" charset="0"/>
                            </a:rPr>
                            <m:t>𝐸</m:t>
                          </m:r>
                        </m:e>
                        <m:sub>
                          <m:r>
                            <a:rPr lang="nl-BE" sz="2000" i="1">
                              <a:latin typeface="Cambria Math" panose="02040503050406030204" pitchFamily="18" charset="0"/>
                              <a:ea typeface="Cambria Math" panose="02040503050406030204" pitchFamily="18" charset="0"/>
                            </a:rPr>
                            <m:t>𝑝𝑜𝑡</m:t>
                          </m:r>
                        </m:sub>
                      </m:sSub>
                      <m:r>
                        <a:rPr lang="nl-BE" sz="2000" i="1">
                          <a:latin typeface="Cambria Math" panose="02040503050406030204" pitchFamily="18" charset="0"/>
                          <a:ea typeface="Cambria Math" panose="02040503050406030204" pitchFamily="18" charset="0"/>
                        </a:rPr>
                        <m:t>=</m:t>
                      </m:r>
                      <m:r>
                        <a:rPr lang="nl-BE" sz="2000" i="1">
                          <a:latin typeface="Cambria Math" panose="02040503050406030204" pitchFamily="18" charset="0"/>
                          <a:ea typeface="Cambria Math" panose="02040503050406030204" pitchFamily="18" charset="0"/>
                        </a:rPr>
                        <m:t>𝑚</m:t>
                      </m:r>
                      <m:r>
                        <a:rPr lang="nl-BE" sz="2000" i="1">
                          <a:latin typeface="Cambria Math" panose="02040503050406030204" pitchFamily="18" charset="0"/>
                          <a:ea typeface="Cambria Math" panose="02040503050406030204" pitchFamily="18" charset="0"/>
                        </a:rPr>
                        <m:t>∙</m:t>
                      </m:r>
                      <m:r>
                        <a:rPr lang="nl-BE" sz="2000" i="1">
                          <a:latin typeface="Cambria Math" panose="02040503050406030204" pitchFamily="18" charset="0"/>
                          <a:ea typeface="Cambria Math" panose="02040503050406030204" pitchFamily="18" charset="0"/>
                        </a:rPr>
                        <m:t>𝑔</m:t>
                      </m:r>
                      <m:r>
                        <a:rPr lang="nl-BE" sz="2000" i="1">
                          <a:latin typeface="Cambria Math" panose="02040503050406030204" pitchFamily="18" charset="0"/>
                          <a:ea typeface="Cambria Math" panose="02040503050406030204" pitchFamily="18" charset="0"/>
                        </a:rPr>
                        <m:t>∙</m:t>
                      </m:r>
                      <m:r>
                        <a:rPr lang="nl-NL" sz="2000" b="0" i="1" smtClean="0">
                          <a:latin typeface="Cambria Math" panose="02040503050406030204" pitchFamily="18" charset="0"/>
                          <a:ea typeface="Cambria Math" panose="02040503050406030204" pitchFamily="18" charset="0"/>
                        </a:rPr>
                        <m:t>h</m:t>
                      </m:r>
                    </m:oMath>
                  </m:oMathPara>
                </a14:m>
                <a:endParaRPr lang="nl-BE" sz="2000" dirty="0">
                  <a:latin typeface="Cambria Math" panose="02040503050406030204" pitchFamily="18" charset="0"/>
                  <a:ea typeface="Cambria Math" panose="02040503050406030204" pitchFamily="18" charset="0"/>
                </a:endParaRPr>
              </a:p>
              <a:p>
                <a:endParaRPr lang="nl-B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nl-BE" sz="2000" dirty="0">
                    <a:latin typeface="+mj-lt"/>
                  </a:rPr>
                  <a:t>Bereken de potentiële energie van een beladen rollercoaster (1T) bij een starthoogte van 60m</a:t>
                </a:r>
                <a:r>
                  <a:rPr lang="nl-BE" sz="1200" dirty="0">
                    <a:latin typeface="+mj-lt"/>
                  </a:rPr>
                  <a:t>. (</a:t>
                </a:r>
                <a:r>
                  <a:rPr lang="nl-BE" sz="1200" dirty="0"/>
                  <a:t>589 [kJ] )</a:t>
                </a:r>
                <a:endParaRPr lang="nl-BE" sz="1200" dirty="0">
                  <a:latin typeface="+mj-lt"/>
                </a:endParaRPr>
              </a:p>
              <a:p>
                <a:r>
                  <a:rPr lang="nl-BE" sz="2000" dirty="0">
                    <a:latin typeface="+mj-lt"/>
                  </a:rPr>
                  <a:t>Bereken de potentiële energie van een waterkrachtcentrale bij een verval van 200m per liter water. </a:t>
                </a:r>
                <a:r>
                  <a:rPr lang="nl-BE" sz="1200" dirty="0">
                    <a:latin typeface="+mj-lt"/>
                  </a:rPr>
                  <a:t>(2 [kJ]/liter )</a:t>
                </a:r>
              </a:p>
              <a:p>
                <a:endParaRPr lang="nl-BE" sz="1600" dirty="0">
                  <a:latin typeface="+mj-lt"/>
                </a:endParaRPr>
              </a:p>
            </p:txBody>
          </p:sp>
        </mc:Choice>
        <mc:Fallback>
          <p:sp>
            <p:nvSpPr>
              <p:cNvPr id="9" name="Text Placeholder 1">
                <a:extLst>
                  <a:ext uri="{FF2B5EF4-FFF2-40B4-BE49-F238E27FC236}">
                    <a16:creationId xmlns:a16="http://schemas.microsoft.com/office/drawing/2014/main" id="{DE78E028-529B-73E2-C4EB-88FB6CE5C48D}"/>
                  </a:ext>
                </a:extLst>
              </p:cNvPr>
              <p:cNvSpPr>
                <a:spLocks noGrp="1" noRot="1" noChangeAspect="1" noMove="1" noResize="1" noEditPoints="1" noAdjustHandles="1" noChangeArrowheads="1" noChangeShapeType="1" noTextEdit="1"/>
              </p:cNvSpPr>
              <p:nvPr>
                <p:ph type="body" sz="quarter" idx="17"/>
              </p:nvPr>
            </p:nvSpPr>
            <p:spPr>
              <a:xfrm>
                <a:off x="998692" y="2278759"/>
                <a:ext cx="6903361" cy="6741751"/>
              </a:xfrm>
              <a:blipFill>
                <a:blip r:embed="rId2"/>
                <a:stretch>
                  <a:fillRect l="-2120" t="-1808" r="-1413"/>
                </a:stretch>
              </a:blipFill>
            </p:spPr>
            <p:txBody>
              <a:bodyPr/>
              <a:lstStyle/>
              <a:p>
                <a:r>
                  <a:rPr lang="nl-BE">
                    <a:noFill/>
                  </a:rPr>
                  <a:t> </a:t>
                </a:r>
              </a:p>
            </p:txBody>
          </p:sp>
        </mc:Fallback>
      </mc:AlternateContent>
      <p:pic>
        <p:nvPicPr>
          <p:cNvPr id="10" name="Afbeelding 9">
            <a:extLst>
              <a:ext uri="{FF2B5EF4-FFF2-40B4-BE49-F238E27FC236}">
                <a16:creationId xmlns:a16="http://schemas.microsoft.com/office/drawing/2014/main" id="{85CA9729-9484-0622-129C-DC3D6DB19C73}"/>
              </a:ext>
            </a:extLst>
          </p:cNvPr>
          <p:cNvPicPr>
            <a:picLocks noChangeAspect="1"/>
          </p:cNvPicPr>
          <p:nvPr/>
        </p:nvPicPr>
        <p:blipFill>
          <a:blip r:embed="rId3"/>
          <a:stretch>
            <a:fillRect/>
          </a:stretch>
        </p:blipFill>
        <p:spPr>
          <a:xfrm>
            <a:off x="8435083" y="2278759"/>
            <a:ext cx="9139238" cy="6262688"/>
          </a:xfrm>
          <a:prstGeom prst="rect">
            <a:avLst/>
          </a:prstGeom>
        </p:spPr>
      </p:pic>
    </p:spTree>
    <p:extLst>
      <p:ext uri="{BB962C8B-B14F-4D97-AF65-F5344CB8AC3E}">
        <p14:creationId xmlns:p14="http://schemas.microsoft.com/office/powerpoint/2010/main" val="383460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Energievormen-</a:t>
            </a:r>
            <a:r>
              <a:rPr lang="nl-NL" sz="4400" dirty="0">
                <a:solidFill>
                  <a:srgbClr val="FF0000"/>
                </a:solidFill>
                <a:latin typeface="+mj-lt"/>
              </a:rPr>
              <a:t> </a:t>
            </a:r>
            <a:r>
              <a:rPr lang="nl-NL" dirty="0"/>
              <a:t>Inwendige energie </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8</a:t>
            </a:fld>
            <a:endParaRPr lang="nl-BE" dirty="0"/>
          </a:p>
        </p:txBody>
      </p:sp>
      <mc:AlternateContent xmlns:mc="http://schemas.openxmlformats.org/markup-compatibility/2006">
        <mc:Choice xmlns:a14="http://schemas.microsoft.com/office/drawing/2010/main" Requires="a14">
          <p:sp>
            <p:nvSpPr>
              <p:cNvPr id="9" name="Text Placeholder 1">
                <a:extLst>
                  <a:ext uri="{FF2B5EF4-FFF2-40B4-BE49-F238E27FC236}">
                    <a16:creationId xmlns:a16="http://schemas.microsoft.com/office/drawing/2014/main" id="{1566C6AD-68EE-EB67-F89A-1F376C22DE99}"/>
                  </a:ext>
                </a:extLst>
              </p:cNvPr>
              <p:cNvSpPr>
                <a:spLocks noGrp="1"/>
              </p:cNvSpPr>
              <p:nvPr>
                <p:ph type="body" sz="quarter" idx="17"/>
              </p:nvPr>
            </p:nvSpPr>
            <p:spPr>
              <a:xfrm>
                <a:off x="998692" y="2278759"/>
                <a:ext cx="10902797" cy="6059319"/>
              </a:xfrm>
              <a:solidFill>
                <a:schemeClr val="accent4">
                  <a:lumMod val="90000"/>
                </a:schemeClr>
              </a:solidFill>
            </p:spPr>
            <p:txBody>
              <a:bodyPr/>
              <a:lstStyle/>
              <a:p>
                <a:r>
                  <a:rPr lang="nl-NL" sz="3000" dirty="0">
                    <a:solidFill>
                      <a:srgbClr val="FF0000"/>
                    </a:solidFill>
                    <a:latin typeface="+mj-lt"/>
                  </a:rPr>
                  <a:t>Inwendige energie </a:t>
                </a:r>
                <a:endParaRPr lang="nl-NL" sz="1600" dirty="0"/>
              </a:p>
              <a:p>
                <a:pPr algn="just"/>
                <a:r>
                  <a:rPr lang="nl-NL" sz="2000" b="0" i="0" dirty="0">
                    <a:effectLst/>
                    <a:latin typeface="+mj-lt"/>
                  </a:rPr>
                  <a:t>Inwendige energie, een begrip uit de thermodynamica, is een vorm van energie die verbonden is aan het bestaan van een systeem. Het is de som van alle vormen van energie die in het systeem aanwezig zijn, zoals de bindingsenergie en bewegingsenergie van de moleculen. Afgezien van een aantal ideale systemen is de totale interne energie van een systeem moeilijk te bepalen. Dit ligt anders voor de verandering in de totale interne energie.</a:t>
                </a:r>
              </a:p>
              <a:p>
                <a:r>
                  <a:rPr lang="nl-NL" sz="2000" dirty="0">
                    <a:latin typeface="+mj-lt"/>
                  </a:rPr>
                  <a:t>De energie komt voor als</a:t>
                </a:r>
              </a:p>
              <a:p>
                <a:pPr marL="285750" indent="-285750">
                  <a:buFont typeface="Arial" panose="020B0604020202020204" pitchFamily="34" charset="0"/>
                  <a:buChar char="•"/>
                </a:pPr>
                <a:r>
                  <a:rPr lang="nl-NL" sz="2000" b="0" i="0" dirty="0">
                    <a:effectLst/>
                    <a:latin typeface="+mj-lt"/>
                  </a:rPr>
                  <a:t>Translatie energie</a:t>
                </a:r>
              </a:p>
              <a:p>
                <a:pPr marL="285750" indent="-285750">
                  <a:buFont typeface="Arial" panose="020B0604020202020204" pitchFamily="34" charset="0"/>
                  <a:buChar char="•"/>
                </a:pPr>
                <a:r>
                  <a:rPr lang="nl-NL" sz="2000" dirty="0">
                    <a:latin typeface="+mj-lt"/>
                  </a:rPr>
                  <a:t>Rotatie energie</a:t>
                </a:r>
              </a:p>
              <a:p>
                <a:pPr marL="285750" indent="-285750">
                  <a:buFont typeface="Arial" panose="020B0604020202020204" pitchFamily="34" charset="0"/>
                  <a:buChar char="•"/>
                </a:pPr>
                <a:r>
                  <a:rPr lang="nl-NL" sz="2000" b="0" i="0" dirty="0">
                    <a:effectLst/>
                    <a:latin typeface="+mj-lt"/>
                  </a:rPr>
                  <a:t>Vibr</a:t>
                </a:r>
                <a:r>
                  <a:rPr lang="nl-NL" sz="2000" dirty="0">
                    <a:latin typeface="+mj-lt"/>
                  </a:rPr>
                  <a:t>atie energie</a:t>
                </a:r>
              </a:p>
              <a:p>
                <a:endParaRPr lang="nl-NL" sz="1600" b="0" i="0" dirty="0">
                  <a:effectLst/>
                  <a:latin typeface="+mj-lt"/>
                </a:endParaRPr>
              </a:p>
              <a:p>
                <a:pPr/>
                <a14:m>
                  <m:oMathPara xmlns:m="http://schemas.openxmlformats.org/officeDocument/2006/math">
                    <m:oMathParaPr>
                      <m:jc m:val="centerGroup"/>
                    </m:oMathParaPr>
                    <m:oMath xmlns:m="http://schemas.openxmlformats.org/officeDocument/2006/math">
                      <m:r>
                        <a:rPr lang="nl-BE" sz="2000" i="1" smtClean="0">
                          <a:effectLst/>
                          <a:latin typeface="Cambria Math" panose="02040503050406030204" pitchFamily="18" charset="0"/>
                          <a:ea typeface="Calibri" panose="020F0502020204030204" pitchFamily="34" charset="0"/>
                          <a:cs typeface="Times New Roman" panose="02020603050405020304" pitchFamily="18" charset="0"/>
                        </a:rPr>
                        <m:t>𝑈</m:t>
                      </m:r>
                      <m:r>
                        <a:rPr lang="nl-BE" sz="2000" i="1" smtClean="0">
                          <a:effectLst/>
                          <a:latin typeface="Cambria Math" panose="02040503050406030204" pitchFamily="18" charset="0"/>
                          <a:ea typeface="Calibri" panose="020F0502020204030204" pitchFamily="34" charset="0"/>
                          <a:cs typeface="Times New Roman" panose="02020603050405020304" pitchFamily="18" charset="0"/>
                        </a:rPr>
                        <m:t>=</m:t>
                      </m:r>
                      <m:r>
                        <a:rPr lang="nl-BE" sz="2000" i="1" smtClean="0">
                          <a:effectLst/>
                          <a:latin typeface="Cambria Math" panose="02040503050406030204" pitchFamily="18" charset="0"/>
                          <a:ea typeface="Calibri" panose="020F0502020204030204" pitchFamily="34" charset="0"/>
                          <a:cs typeface="Times New Roman" panose="02020603050405020304" pitchFamily="18" charset="0"/>
                        </a:rPr>
                        <m:t>𝑚</m:t>
                      </m:r>
                      <m:r>
                        <a:rPr lang="nl-BE" sz="200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𝑐</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𝑣</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r>
                        <a:rPr lang="nl-BE" sz="2000" i="1">
                          <a:effectLst/>
                          <a:latin typeface="Cambria Math" panose="02040503050406030204" pitchFamily="18" charset="0"/>
                          <a:ea typeface="Calibri" panose="020F0502020204030204" pitchFamily="34" charset="0"/>
                          <a:cs typeface="Times New Roman" panose="02020603050405020304" pitchFamily="18" charset="0"/>
                        </a:rPr>
                        <m:t>𝑇</m:t>
                      </m:r>
                    </m:oMath>
                  </m:oMathPara>
                </a14:m>
                <a:endParaRPr lang="nl-BE"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nl-BE" sz="1600" dirty="0">
                  <a:latin typeface="+mj-lt"/>
                </a:endParaRPr>
              </a:p>
              <a:p>
                <a:r>
                  <a:rPr lang="nl-BE" sz="2000" dirty="0">
                    <a:latin typeface="+mj-lt"/>
                  </a:rPr>
                  <a:t>Wat is de inwendige energie van een blokstaal met een massa van 10kg en een temperatuur van 10°C? </a:t>
                </a:r>
                <a:r>
                  <a:rPr lang="nl-BE" sz="1200" dirty="0">
                    <a:latin typeface="+mj-lt"/>
                  </a:rPr>
                  <a:t>(</a:t>
                </a:r>
                <a:r>
                  <a:rPr lang="nl-BE" sz="1200" dirty="0"/>
                  <a:t>230 [kJ] )</a:t>
                </a:r>
                <a:endParaRPr lang="nl-BE" sz="1200" dirty="0">
                  <a:latin typeface="+mj-lt"/>
                </a:endParaRPr>
              </a:p>
            </p:txBody>
          </p:sp>
        </mc:Choice>
        <mc:Fallback>
          <p:sp>
            <p:nvSpPr>
              <p:cNvPr id="9" name="Text Placeholder 1">
                <a:extLst>
                  <a:ext uri="{FF2B5EF4-FFF2-40B4-BE49-F238E27FC236}">
                    <a16:creationId xmlns:a16="http://schemas.microsoft.com/office/drawing/2014/main" id="{1566C6AD-68EE-EB67-F89A-1F376C22DE99}"/>
                  </a:ext>
                </a:extLst>
              </p:cNvPr>
              <p:cNvSpPr>
                <a:spLocks noGrp="1" noRot="1" noChangeAspect="1" noMove="1" noResize="1" noEditPoints="1" noAdjustHandles="1" noChangeArrowheads="1" noChangeShapeType="1" noTextEdit="1"/>
              </p:cNvSpPr>
              <p:nvPr>
                <p:ph type="body" sz="quarter" idx="17"/>
              </p:nvPr>
            </p:nvSpPr>
            <p:spPr>
              <a:xfrm>
                <a:off x="998692" y="2278759"/>
                <a:ext cx="10902797" cy="6059319"/>
              </a:xfrm>
              <a:blipFill>
                <a:blip r:embed="rId2"/>
                <a:stretch>
                  <a:fillRect l="-1342" t="-2012" r="-559"/>
                </a:stretch>
              </a:blipFill>
            </p:spPr>
            <p:txBody>
              <a:bodyPr/>
              <a:lstStyle/>
              <a:p>
                <a:r>
                  <a:rPr lang="nl-BE">
                    <a:noFill/>
                  </a:rPr>
                  <a:t> </a:t>
                </a:r>
              </a:p>
            </p:txBody>
          </p:sp>
        </mc:Fallback>
      </mc:AlternateContent>
      <p:pic>
        <p:nvPicPr>
          <p:cNvPr id="10" name="Afbeelding 9">
            <a:extLst>
              <a:ext uri="{FF2B5EF4-FFF2-40B4-BE49-F238E27FC236}">
                <a16:creationId xmlns:a16="http://schemas.microsoft.com/office/drawing/2014/main" id="{4F1BAE5C-8C40-D895-CAEE-B71553F35DD1}"/>
              </a:ext>
            </a:extLst>
          </p:cNvPr>
          <p:cNvPicPr>
            <a:picLocks noChangeAspect="1"/>
          </p:cNvPicPr>
          <p:nvPr/>
        </p:nvPicPr>
        <p:blipFill>
          <a:blip r:embed="rId3"/>
          <a:stretch>
            <a:fillRect/>
          </a:stretch>
        </p:blipFill>
        <p:spPr>
          <a:xfrm>
            <a:off x="12180332" y="2458322"/>
            <a:ext cx="5438775" cy="5879756"/>
          </a:xfrm>
          <a:prstGeom prst="rect">
            <a:avLst/>
          </a:prstGeom>
          <a:noFill/>
        </p:spPr>
      </p:pic>
    </p:spTree>
    <p:extLst>
      <p:ext uri="{BB962C8B-B14F-4D97-AF65-F5344CB8AC3E}">
        <p14:creationId xmlns:p14="http://schemas.microsoft.com/office/powerpoint/2010/main" val="3560961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Energievormen-</a:t>
            </a:r>
            <a:r>
              <a:rPr lang="nl-BE" sz="4400" dirty="0">
                <a:solidFill>
                  <a:srgbClr val="FF0000"/>
                </a:solidFill>
                <a:latin typeface="+mj-lt"/>
              </a:rPr>
              <a:t> </a:t>
            </a:r>
            <a:r>
              <a:rPr lang="nl-BE" dirty="0"/>
              <a:t>Chemische energie </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9</a:t>
            </a:fld>
            <a:endParaRPr lang="nl-BE" dirty="0"/>
          </a:p>
        </p:txBody>
      </p:sp>
      <mc:AlternateContent xmlns:mc="http://schemas.openxmlformats.org/markup-compatibility/2006">
        <mc:Choice xmlns:a14="http://schemas.microsoft.com/office/drawing/2010/main" Requires="a14">
          <p:sp>
            <p:nvSpPr>
              <p:cNvPr id="9" name="Text Placeholder 1">
                <a:extLst>
                  <a:ext uri="{FF2B5EF4-FFF2-40B4-BE49-F238E27FC236}">
                    <a16:creationId xmlns:a16="http://schemas.microsoft.com/office/drawing/2014/main" id="{D3B31F3B-FBE5-951F-38A5-E7FE4D0F12EE}"/>
                  </a:ext>
                </a:extLst>
              </p:cNvPr>
              <p:cNvSpPr txBox="1">
                <a:spLocks/>
              </p:cNvSpPr>
              <p:nvPr/>
            </p:nvSpPr>
            <p:spPr>
              <a:xfrm>
                <a:off x="998693" y="2278759"/>
                <a:ext cx="12171398" cy="6824298"/>
              </a:xfrm>
              <a:prstGeom prst="rect">
                <a:avLst/>
              </a:prstGeom>
              <a:solidFill>
                <a:schemeClr val="accent4">
                  <a:lumMod val="90000"/>
                </a:schemeClr>
              </a:solidFill>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3000" dirty="0">
                    <a:solidFill>
                      <a:srgbClr val="FF0000"/>
                    </a:solidFill>
                    <a:latin typeface="+mj-lt"/>
                  </a:rPr>
                  <a:t>Chemische energie </a:t>
                </a:r>
                <a:endParaRPr lang="nl-NL" sz="1600" dirty="0"/>
              </a:p>
              <a:p>
                <a:r>
                  <a:rPr lang="nl-NL" sz="2000" dirty="0">
                    <a:latin typeface="+mj-lt"/>
                  </a:rPr>
                  <a:t>Chemische energie is de totale energie-inhoud van een stof. Deze energie is opgeslagen in de bindingen tussen de atoomkernen en de elektronen in de atomen van een molecuul. Elektronen kunnen zich op bepaalde, 'discrete' afstanden van de kern bevinden, volgens het model van de zogenaamde elektronenschil. De situatie waarbij een elektron zich in zijn laagst mogelijke </a:t>
                </a:r>
                <a:r>
                  <a:rPr lang="nl-NL" sz="2000" dirty="0" err="1">
                    <a:latin typeface="+mj-lt"/>
                  </a:rPr>
                  <a:t>energie-toestand</a:t>
                </a:r>
                <a:r>
                  <a:rPr lang="nl-NL" sz="2000" dirty="0">
                    <a:latin typeface="+mj-lt"/>
                  </a:rPr>
                  <a:t> (E0) bevindt, wordt de grondtoestand genoemd. Alle andere toestanden worden aangeslagen toestanden genoemd. De afstand van een elektron tot de kern van een atoom is een maat voor de potentiële energie van dat elektron. Hoe groter deze afstand, hoe groter de opgeslagen energie. Bovendien is ook de interactie tussen de elektronen van groot belang.</a:t>
                </a:r>
              </a:p>
              <a:p>
                <a:endParaRPr lang="nl-NL" sz="2000" dirty="0">
                  <a:latin typeface="+mj-lt"/>
                </a:endParaRPr>
              </a:p>
              <a:p>
                <a:r>
                  <a:rPr lang="nl-NL" sz="2000" dirty="0">
                    <a:latin typeface="+mj-lt"/>
                  </a:rPr>
                  <a:t>Chemische energie die is opgeslagen kan vrij komen tijdens een chemische reactie. Hierbij worden nieuwe bindingen gevormd, wat energie oplevert, en andere bindingen verbroken, wat energie kost. Is aan het eind van de reactie meer energie vrijgekomen dan verbruikt, dan is er dus chemische energie beschikbaar gekomen. Veelal is dat als warmte, maar ook in de vorm van licht (bij chemoluminescentie) en elektrische energie. </a:t>
                </a:r>
              </a:p>
              <a:p>
                <a:r>
                  <a:rPr lang="nl-NL" sz="2000" dirty="0">
                    <a:latin typeface="+mj-lt"/>
                  </a:rPr>
                  <a:t>Uit een stuk hout, dat hoofdzakelijk uit koolstof bestaat, is chemische energie te winnen door het te verbranden. Als een stuk hout wordt verbrand vindt er een energieomzetting plaats: van chemische energie (opgeslagen in de koolstofbindingen) naar thermische energie en licht.</a:t>
                </a:r>
              </a:p>
              <a:p>
                <a:endParaRPr lang="nl-BE" sz="2000" dirty="0">
                  <a:latin typeface="+mj-lt"/>
                </a:endParaRPr>
              </a:p>
              <a:p>
                <a:pPr/>
                <a14:m>
                  <m:oMathPara xmlns:m="http://schemas.openxmlformats.org/officeDocument/2006/math">
                    <m:oMathParaPr>
                      <m:jc m:val="centerGroup"/>
                    </m:oMathParaPr>
                    <m:oMath xmlns:m="http://schemas.openxmlformats.org/officeDocument/2006/math">
                      <m:sSub>
                        <m:sSubPr>
                          <m:ctrlPr>
                            <a:rPr lang="nl-BE" sz="2000" i="1" smtClean="0">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𝑐h</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𝑚</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𝑏𝑟</m:t>
                          </m:r>
                        </m:sub>
                      </m:sSub>
                      <m:r>
                        <a:rPr lang="nl-BE"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nl-BE" sz="2000" i="1">
                              <a:effectLst/>
                              <a:latin typeface="Cambria Math" panose="02040503050406030204" pitchFamily="18" charset="0"/>
                            </a:rPr>
                          </m:ctrlPr>
                        </m:sSubPr>
                        <m:e>
                          <m:r>
                            <a:rPr lang="nl-BE" sz="2000" i="1">
                              <a:effectLst/>
                              <a:latin typeface="Cambria Math" panose="02040503050406030204" pitchFamily="18" charset="0"/>
                              <a:ea typeface="Calibri" panose="020F0502020204030204" pitchFamily="34" charset="0"/>
                              <a:cs typeface="Times New Roman" panose="02020603050405020304" pitchFamily="18" charset="0"/>
                            </a:rPr>
                            <m:t>h</m:t>
                          </m:r>
                        </m:e>
                        <m:sub>
                          <m:r>
                            <a:rPr lang="nl-BE" sz="2000" i="1">
                              <a:effectLst/>
                              <a:latin typeface="Cambria Math" panose="02040503050406030204" pitchFamily="18" charset="0"/>
                              <a:ea typeface="Calibri" panose="020F0502020204030204" pitchFamily="34" charset="0"/>
                              <a:cs typeface="Times New Roman" panose="02020603050405020304" pitchFamily="18" charset="0"/>
                            </a:rPr>
                            <m:t>0</m:t>
                          </m:r>
                        </m:sub>
                      </m:sSub>
                    </m:oMath>
                  </m:oMathPara>
                </a14:m>
                <a:endParaRPr lang="nl-BE" sz="2000" dirty="0">
                  <a:latin typeface="+mj-lt"/>
                </a:endParaRPr>
              </a:p>
              <a:p>
                <a:r>
                  <a:rPr lang="nl-BE" sz="2000" dirty="0">
                    <a:latin typeface="+mj-lt"/>
                  </a:rPr>
                  <a:t>Als je weet dat 1kg hout een stookwaarde heeft van 15 MJ/kg en gedurende je weekend in de Ardennen heb je 10 kg hout opgebruikt, wat is dan de geproduceerde hoeveelheid warmte in kWh? (</a:t>
                </a:r>
                <a:r>
                  <a:rPr lang="nl-BE" sz="1200" dirty="0"/>
                  <a:t>41,7 [kWh] )</a:t>
                </a:r>
                <a:endParaRPr lang="nl-BE" sz="1200" dirty="0">
                  <a:latin typeface="+mj-lt"/>
                </a:endParaRPr>
              </a:p>
            </p:txBody>
          </p:sp>
        </mc:Choice>
        <mc:Fallback>
          <p:sp>
            <p:nvSpPr>
              <p:cNvPr id="9" name="Text Placeholder 1">
                <a:extLst>
                  <a:ext uri="{FF2B5EF4-FFF2-40B4-BE49-F238E27FC236}">
                    <a16:creationId xmlns:a16="http://schemas.microsoft.com/office/drawing/2014/main" id="{D3B31F3B-FBE5-951F-38A5-E7FE4D0F12EE}"/>
                  </a:ext>
                </a:extLst>
              </p:cNvPr>
              <p:cNvSpPr txBox="1">
                <a:spLocks noRot="1" noChangeAspect="1" noMove="1" noResize="1" noEditPoints="1" noAdjustHandles="1" noChangeArrowheads="1" noChangeShapeType="1" noTextEdit="1"/>
              </p:cNvSpPr>
              <p:nvPr/>
            </p:nvSpPr>
            <p:spPr>
              <a:xfrm>
                <a:off x="998693" y="2278759"/>
                <a:ext cx="12171398" cy="6824298"/>
              </a:xfrm>
              <a:prstGeom prst="rect">
                <a:avLst/>
              </a:prstGeom>
              <a:blipFill>
                <a:blip r:embed="rId2"/>
                <a:stretch>
                  <a:fillRect l="-1202" t="-1787" r="-351" b="-2145"/>
                </a:stretch>
              </a:blipFill>
            </p:spPr>
            <p:txBody>
              <a:bodyPr/>
              <a:lstStyle/>
              <a:p>
                <a:r>
                  <a:rPr lang="nl-BE">
                    <a:noFill/>
                  </a:rPr>
                  <a:t> </a:t>
                </a:r>
              </a:p>
            </p:txBody>
          </p:sp>
        </mc:Fallback>
      </mc:AlternateContent>
      <p:pic>
        <p:nvPicPr>
          <p:cNvPr id="10" name="Afbeelding 9">
            <a:extLst>
              <a:ext uri="{FF2B5EF4-FFF2-40B4-BE49-F238E27FC236}">
                <a16:creationId xmlns:a16="http://schemas.microsoft.com/office/drawing/2014/main" id="{F9CB7DB3-5891-470D-9E87-C7CB41AEE704}"/>
              </a:ext>
            </a:extLst>
          </p:cNvPr>
          <p:cNvPicPr>
            <a:picLocks noChangeAspect="1"/>
          </p:cNvPicPr>
          <p:nvPr/>
        </p:nvPicPr>
        <p:blipFill>
          <a:blip r:embed="rId3"/>
          <a:srcRect t="10041" r="47787"/>
          <a:stretch/>
        </p:blipFill>
        <p:spPr>
          <a:xfrm>
            <a:off x="13469782" y="2278759"/>
            <a:ext cx="3819525" cy="6804282"/>
          </a:xfrm>
          <a:prstGeom prst="rect">
            <a:avLst/>
          </a:prstGeom>
        </p:spPr>
      </p:pic>
    </p:spTree>
    <p:extLst>
      <p:ext uri="{BB962C8B-B14F-4D97-AF65-F5344CB8AC3E}">
        <p14:creationId xmlns:p14="http://schemas.microsoft.com/office/powerpoint/2010/main" val="557803073"/>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8ae9141-1460-4e20-8698-57f5bcae677e" xsi:nil="true"/>
    <lcf76f155ced4ddcb4097134ff3c332f xmlns="12a791a6-4702-4820-8a2b-cf6c6e0cbc68">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92CDED4016ED4BB200D3CF0127F330" ma:contentTypeVersion="13" ma:contentTypeDescription="Create a new document." ma:contentTypeScope="" ma:versionID="431bb7cfa28740668ab36fcfe7d6c06d">
  <xsd:schema xmlns:xsd="http://www.w3.org/2001/XMLSchema" xmlns:xs="http://www.w3.org/2001/XMLSchema" xmlns:p="http://schemas.microsoft.com/office/2006/metadata/properties" xmlns:ns2="12a791a6-4702-4820-8a2b-cf6c6e0cbc68" xmlns:ns3="18ae9141-1460-4e20-8698-57f5bcae677e" targetNamespace="http://schemas.microsoft.com/office/2006/metadata/properties" ma:root="true" ma:fieldsID="86e32d2b80c9bed237ef592e826cc75d" ns2:_="" ns3:_="">
    <xsd:import namespace="12a791a6-4702-4820-8a2b-cf6c6e0cbc68"/>
    <xsd:import namespace="18ae9141-1460-4e20-8698-57f5bcae677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a791a6-4702-4820-8a2b-cf6c6e0cbc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d9af33d-1c7e-4655-8224-df3a670842a4"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ae9141-1460-4e20-8698-57f5bcae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e7f24f3-5133-4b94-abc8-92f029d6e580}" ma:internalName="TaxCatchAll" ma:showField="CatchAllData" ma:web="18ae9141-1460-4e20-8698-57f5bcae677e">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s>
</ds:datastoreItem>
</file>

<file path=customXml/itemProps2.xml><?xml version="1.0" encoding="utf-8"?>
<ds:datastoreItem xmlns:ds="http://schemas.openxmlformats.org/officeDocument/2006/customXml" ds:itemID="{FFB37CC9-99B6-46BA-A732-3F0335C9C9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a791a6-4702-4820-8a2b-cf6c6e0cbc68"/>
    <ds:schemaRef ds:uri="18ae9141-1460-4e20-8698-57f5bcae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HVAC_Les_1</Template>
  <TotalTime>0</TotalTime>
  <Words>7315</Words>
  <Application>Microsoft Office PowerPoint</Application>
  <PresentationFormat>Aangepast</PresentationFormat>
  <Paragraphs>771</Paragraphs>
  <Slides>53</Slides>
  <Notes>4</Notes>
  <HiddenSlides>0</HiddenSlides>
  <MMClips>0</MMClips>
  <ScaleCrop>false</ScaleCrop>
  <HeadingPairs>
    <vt:vector size="6" baseType="variant">
      <vt:variant>
        <vt:lpstr>Gebruikte lettertypen</vt:lpstr>
      </vt:variant>
      <vt:variant>
        <vt:i4>10</vt:i4>
      </vt:variant>
      <vt:variant>
        <vt:lpstr>Thema</vt:lpstr>
      </vt:variant>
      <vt:variant>
        <vt:i4>1</vt:i4>
      </vt:variant>
      <vt:variant>
        <vt:lpstr>Diatitels</vt:lpstr>
      </vt:variant>
      <vt:variant>
        <vt:i4>53</vt:i4>
      </vt:variant>
    </vt:vector>
  </HeadingPairs>
  <TitlesOfParts>
    <vt:vector size="64" baseType="lpstr">
      <vt:lpstr>-apple-system</vt:lpstr>
      <vt:lpstr>Aptos Narrow</vt:lpstr>
      <vt:lpstr>Arial</vt:lpstr>
      <vt:lpstr>Arial Rounded MT Bold</vt:lpstr>
      <vt:lpstr>Calibri</vt:lpstr>
      <vt:lpstr>Calibri Light</vt:lpstr>
      <vt:lpstr>Cambria Math</vt:lpstr>
      <vt:lpstr>GreekC</vt:lpstr>
      <vt:lpstr>Times New Roman</vt:lpstr>
      <vt:lpstr>Wingdings</vt:lpstr>
      <vt:lpstr>Howest NL</vt:lpstr>
      <vt:lpstr>HVAC-Les 1</vt:lpstr>
      <vt:lpstr>Introductie</vt:lpstr>
      <vt:lpstr>Energiebronnen  energie omzetters</vt:lpstr>
      <vt:lpstr>Energie keten in de (nabije) toekomst</vt:lpstr>
      <vt:lpstr>Heating- fossiel-biomassa-zonnecollector-warmtepomp</vt:lpstr>
      <vt:lpstr>Energievormen-Kinetische energie</vt:lpstr>
      <vt:lpstr>Energievormen- Potentiële energie </vt:lpstr>
      <vt:lpstr>Energievormen- Inwendige energie </vt:lpstr>
      <vt:lpstr>Energievormen- Chemische energie </vt:lpstr>
      <vt:lpstr>Warmte-Nulde wet van de thermodynamica</vt:lpstr>
      <vt:lpstr>Warmtestromen</vt:lpstr>
      <vt:lpstr>Warmte- Warmtestroomdichtheid</vt:lpstr>
      <vt:lpstr>Warmte- Conductie</vt:lpstr>
      <vt:lpstr>Warmte- Convectie</vt:lpstr>
      <vt:lpstr>Stofeigenschappen-Dichtheid</vt:lpstr>
      <vt:lpstr>Stofeigenschappen-Specifieke warmte</vt:lpstr>
      <vt:lpstr>Warmtehoeveelheid </vt:lpstr>
      <vt:lpstr>Toestandsgrootheden-Enthalpie</vt:lpstr>
      <vt:lpstr>Toestandsgrootheden-Entropie</vt:lpstr>
      <vt:lpstr>Ideale gaswet</vt:lpstr>
      <vt:lpstr>Ideale gaswet- voorbeeld</vt:lpstr>
      <vt:lpstr>Wet van Dalton  gasmengsels</vt:lpstr>
      <vt:lpstr>Wet van Dalton  voorbeeld</vt:lpstr>
      <vt:lpstr>Wet van Dalton  gasmengsels- oefening1</vt:lpstr>
      <vt:lpstr>Eerste hoofdwet van de thermodynamica</vt:lpstr>
      <vt:lpstr>Eerste hoofdwet– “Wet van behoud van energie”</vt:lpstr>
      <vt:lpstr>Behoudswet- Massabalans</vt:lpstr>
      <vt:lpstr>Efficiency van een systeem</vt:lpstr>
      <vt:lpstr>Arbeid geleverd door een gas</vt:lpstr>
      <vt:lpstr>Druk verandering gedurende proces</vt:lpstr>
      <vt:lpstr>Polytroop</vt:lpstr>
      <vt:lpstr>Isotherm proces (∆T = 0)</vt:lpstr>
      <vt:lpstr>Adiabatisch proces (Q = 0)- isentroop</vt:lpstr>
      <vt:lpstr>Isobaar proces (p = constant) </vt:lpstr>
      <vt:lpstr>Isobaar proces (p = constant)-voorbeeld </vt:lpstr>
      <vt:lpstr>Isochoor proces (V = constant) </vt:lpstr>
      <vt:lpstr>Overzicht van de verschillende processen</vt:lpstr>
      <vt:lpstr>Overzicht van de verschillende processen</vt:lpstr>
      <vt:lpstr>Toestandsveranderingen in gesloten systeem </vt:lpstr>
      <vt:lpstr>Tweede hoofdwet </vt:lpstr>
      <vt:lpstr>Kringprocessen</vt:lpstr>
      <vt:lpstr>Theoretisch kringprocessen</vt:lpstr>
      <vt:lpstr>Theoretisch kringprocessen- Carnot</vt:lpstr>
      <vt:lpstr>Theoretisch kringprocessen- Rankine</vt:lpstr>
      <vt:lpstr>Theoretisch kringprocessen- Brayton</vt:lpstr>
      <vt:lpstr>Theoretisch kringprocessen- Otto</vt:lpstr>
      <vt:lpstr>Theoretisch kringprocessen- Seiliger of Diesel</vt:lpstr>
      <vt:lpstr>Theoretisch kringprocessen- Stirling</vt:lpstr>
      <vt:lpstr>Open-systemen Pomp</vt:lpstr>
      <vt:lpstr>Open-systemen Expansie</vt:lpstr>
      <vt:lpstr>Open-systemen Warmtewisselaar</vt:lpstr>
      <vt:lpstr>Open-systemen Ketel</vt:lpstr>
      <vt:lpstr>Open-systemen Compressor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Pieter Salomez</dc:creator>
  <cp:lastModifiedBy>Emilie Leduc</cp:lastModifiedBy>
  <cp:revision>85</cp:revision>
  <dcterms:created xsi:type="dcterms:W3CDTF">2024-09-05T12:44:05Z</dcterms:created>
  <dcterms:modified xsi:type="dcterms:W3CDTF">2025-09-21T16:01:08Z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0x010100F692CDED4016ED4BB200D3CF0127F330</vt:lpwstr>
  </property>
  <property fmtid="{D5CDD505-2E9C-101B-9397-08002B2CF9AE}" pid="3" name="MediaServiceImageTags">
    <vt:lpwstr/>
  </property>
</Properties>
</file>